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
  </p:notesMasterIdLst>
  <p:handoutMasterIdLst>
    <p:handoutMasterId r:id="rId50"/>
  </p:handoutMasterIdLst>
  <p:sldIdLst>
    <p:sldId id="327" r:id="rId3"/>
    <p:sldId id="330" r:id="rId4"/>
    <p:sldId id="331" r:id="rId6"/>
    <p:sldId id="332" r:id="rId7"/>
    <p:sldId id="298" r:id="rId8"/>
    <p:sldId id="262" r:id="rId9"/>
    <p:sldId id="263" r:id="rId10"/>
    <p:sldId id="299" r:id="rId11"/>
    <p:sldId id="302" r:id="rId12"/>
    <p:sldId id="264" r:id="rId13"/>
    <p:sldId id="376" r:id="rId14"/>
    <p:sldId id="265" r:id="rId15"/>
    <p:sldId id="276" r:id="rId16"/>
    <p:sldId id="303" r:id="rId17"/>
    <p:sldId id="293" r:id="rId18"/>
    <p:sldId id="277" r:id="rId19"/>
    <p:sldId id="284" r:id="rId20"/>
    <p:sldId id="377" r:id="rId21"/>
    <p:sldId id="378" r:id="rId22"/>
    <p:sldId id="379" r:id="rId23"/>
    <p:sldId id="380" r:id="rId24"/>
    <p:sldId id="381" r:id="rId25"/>
    <p:sldId id="382" r:id="rId26"/>
    <p:sldId id="383" r:id="rId27"/>
    <p:sldId id="384" r:id="rId28"/>
    <p:sldId id="385" r:id="rId29"/>
    <p:sldId id="386" r:id="rId30"/>
    <p:sldId id="387" r:id="rId31"/>
    <p:sldId id="388" r:id="rId32"/>
    <p:sldId id="389" r:id="rId33"/>
    <p:sldId id="390" r:id="rId34"/>
    <p:sldId id="391" r:id="rId35"/>
    <p:sldId id="392" r:id="rId36"/>
    <p:sldId id="294" r:id="rId37"/>
    <p:sldId id="393" r:id="rId38"/>
    <p:sldId id="394" r:id="rId39"/>
    <p:sldId id="395" r:id="rId40"/>
    <p:sldId id="321" r:id="rId41"/>
    <p:sldId id="396" r:id="rId42"/>
    <p:sldId id="397" r:id="rId43"/>
    <p:sldId id="398" r:id="rId44"/>
    <p:sldId id="288" r:id="rId45"/>
    <p:sldId id="399" r:id="rId46"/>
    <p:sldId id="400" r:id="rId47"/>
    <p:sldId id="401"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4" Type="http://schemas.openxmlformats.org/officeDocument/2006/relationships/commentAuthors" Target="commentAuthors.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elugabriel/data-science-capstone-project/blob/main/module_3_lab_jupyter_launch_site_location.jupyterlite.ipynb" TargetMode="Externa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elugabriel/data-science-capstone-project/blob/main/dashboard.py&#13;" TargetMode="Externa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elugabriel/data-science-capstone-project/blob/main/module_4_SpaceX_Machine_Learning_Prediction_Part_5.jupyterlite.ipynb" TargetMode="Externa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jpeg"/><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8.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hyperlink" Target="https://github.com/navassherif98/IBM_Data_Science_Professional_Certification/blob/master/10.Applied_Data_Science_Capstone/Week%201%20Introduction/Data%20Collection%20Api%20.ipynb" TargetMode="External"/><Relationship Id="rId2" Type="http://schemas.openxmlformats.org/officeDocument/2006/relationships/image" Target="../media/image6.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navassherif98/IBM_Data_Science_Professional_Certification/blob/master/10.Applied_Data_Science_Capstone/Week%201%20Introduction/Data%20Collection%20Api%20.ipynb" TargetMode="Externa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684711" y="4599849"/>
            <a:ext cx="2514600" cy="645160"/>
          </a:xfrm>
          <a:prstGeom prst="rect">
            <a:avLst/>
          </a:prstGeom>
          <a:noFill/>
        </p:spPr>
        <p:txBody>
          <a:bodyPr wrap="square" lIns="91440" tIns="45720" rIns="91440" bIns="45720" rtlCol="0" anchor="t">
            <a:spAutoFit/>
          </a:bodyPr>
          <a:lstStyle/>
          <a:p>
            <a:r>
              <a:rPr lang="en-US">
                <a:solidFill>
                  <a:schemeClr val="bg2"/>
                </a:solidFill>
                <a:latin typeface="Times New Roman" panose="02020603050405020304" charset="0"/>
                <a:ea typeface="SF Pro" pitchFamily="2" charset="0"/>
                <a:cs typeface="Times New Roman" panose="02020603050405020304" charset="0"/>
              </a:rPr>
              <a:t>Elufidodo Gabriel</a:t>
            </a:r>
            <a:endParaRPr lang="en-US">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4th March, 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latin typeface="Abadi"/>
            </a:endParaRPr>
          </a:p>
        </p:txBody>
      </p:sp>
      <p:pic>
        <p:nvPicPr>
          <p:cNvPr id="3" name="Picture 2"/>
          <p:cNvPicPr>
            <a:picLocks noChangeAspect="1"/>
          </p:cNvPicPr>
          <p:nvPr/>
        </p:nvPicPr>
        <p:blipFill>
          <a:blip r:embed="rId2"/>
          <a:stretch>
            <a:fillRect/>
          </a:stretch>
        </p:blipFill>
        <p:spPr>
          <a:xfrm>
            <a:off x="838200" y="1489075"/>
            <a:ext cx="4404995" cy="3731895"/>
          </a:xfrm>
          <a:prstGeom prst="rect">
            <a:avLst/>
          </a:prstGeom>
        </p:spPr>
      </p:pic>
      <p:sp>
        <p:nvSpPr>
          <p:cNvPr id="2" name="Content Placeholder 4"/>
          <p:cNvSpPr>
            <a:spLocks noGrp="1"/>
          </p:cNvSpPr>
          <p:nvPr/>
        </p:nvSpPr>
        <p:spPr>
          <a:xfrm>
            <a:off x="5415280" y="1486535"/>
            <a:ext cx="6042660" cy="47402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accent3">
                    <a:lumMod val="25000"/>
                  </a:schemeClr>
                </a:solidFill>
                <a:latin typeface="Abadi" panose="020B0604020104020204" pitchFamily="34" charset="0"/>
              </a:rPr>
              <a:t>Create a training label with landing outcomes where successful = 1 &amp; failure = 0. Outcome column has two components: ‘Mission Outcome’ ‘Landing Location’</a:t>
            </a:r>
            <a:endParaRPr lang="en-US" sz="2000" dirty="0">
              <a:solidFill>
                <a:schemeClr val="accent3">
                  <a:lumMod val="25000"/>
                </a:schemeClr>
              </a:solidFill>
              <a:latin typeface="Abadi" panose="020B0604020104020204" pitchFamily="34" charset="0"/>
            </a:endParaRPr>
          </a:p>
          <a:p>
            <a:r>
              <a:rPr lang="en-US" sz="2000" dirty="0">
                <a:solidFill>
                  <a:schemeClr val="accent3">
                    <a:lumMod val="25000"/>
                  </a:schemeClr>
                </a:solidFill>
                <a:latin typeface="Abadi" panose="020B0604020104020204" pitchFamily="34" charset="0"/>
              </a:rPr>
              <a:t>The number of launches at each site was determined as well as the number and occurrence of each orbits</a:t>
            </a:r>
            <a:endParaRPr lang="en-US" sz="2000" dirty="0">
              <a:solidFill>
                <a:schemeClr val="accent3">
                  <a:lumMod val="25000"/>
                </a:schemeClr>
              </a:solidFill>
              <a:latin typeface="Abadi" panose="020B0604020104020204" pitchFamily="34" charset="0"/>
            </a:endParaRPr>
          </a:p>
          <a:p>
            <a:r>
              <a:rPr lang="en-US" sz="2000" dirty="0">
                <a:solidFill>
                  <a:schemeClr val="accent3">
                    <a:lumMod val="25000"/>
                  </a:schemeClr>
                </a:solidFill>
                <a:latin typeface="Abadi" panose="020B0604020104020204" pitchFamily="34" charset="0"/>
              </a:rPr>
              <a:t>The landing outcome label from outcome column was generated and exported the results to csv.</a:t>
            </a: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The link to the notebook is </a:t>
            </a:r>
            <a:r>
              <a:rPr lang="en-US" sz="2000" dirty="0">
                <a:solidFill>
                  <a:srgbClr val="1C7DDB"/>
                </a:solidFill>
                <a:latin typeface="Abadi" panose="020B0604020104020204" pitchFamily="34" charset="0"/>
              </a:rPr>
              <a:t>https://github.com/elugabriel/data-science-capstone-project/blob/main/Complete%20the%20EDA%20lab.ipynb</a:t>
            </a:r>
            <a:endParaRPr lang="en-US" sz="2000" dirty="0">
              <a:solidFill>
                <a:srgbClr val="1C7DDB"/>
              </a:solidFill>
              <a:latin typeface="Abadi" panose="020B0604020104020204" pitchFamily="34" charset="0"/>
            </a:endParaRPr>
          </a:p>
          <a:p>
            <a:endParaRPr lang="en-US" sz="2000" dirty="0"/>
          </a:p>
          <a:p>
            <a:endParaRPr lang="en-US" sz="2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433577"/>
            <a:ext cx="2743200" cy="401638"/>
          </a:xfrm>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sz="2200" spc="-20" dirty="0">
                <a:solidFill>
                  <a:srgbClr val="404040"/>
                </a:solidFill>
                <a:latin typeface="Times New Roman" panose="02020603050405020304" charset="0"/>
                <a:cs typeface="Times New Roman" panose="02020603050405020304" charset="0"/>
                <a:sym typeface="+mn-ea"/>
              </a:rPr>
              <a:t>Exploratory </a:t>
            </a:r>
            <a:r>
              <a:rPr sz="2200" spc="-25" dirty="0">
                <a:solidFill>
                  <a:srgbClr val="404040"/>
                </a:solidFill>
                <a:latin typeface="Times New Roman" panose="02020603050405020304" charset="0"/>
                <a:cs typeface="Times New Roman" panose="02020603050405020304" charset="0"/>
                <a:sym typeface="+mn-ea"/>
              </a:rPr>
              <a:t>Data </a:t>
            </a:r>
            <a:r>
              <a:rPr sz="2200" spc="-15" dirty="0">
                <a:solidFill>
                  <a:srgbClr val="404040"/>
                </a:solidFill>
                <a:latin typeface="Times New Roman" panose="02020603050405020304" charset="0"/>
                <a:cs typeface="Times New Roman" panose="02020603050405020304" charset="0"/>
                <a:sym typeface="+mn-ea"/>
              </a:rPr>
              <a:t>Analysis </a:t>
            </a:r>
            <a:r>
              <a:rPr sz="2200" spc="-20" dirty="0">
                <a:solidFill>
                  <a:srgbClr val="404040"/>
                </a:solidFill>
                <a:latin typeface="Times New Roman" panose="02020603050405020304" charset="0"/>
                <a:cs typeface="Times New Roman" panose="02020603050405020304" charset="0"/>
                <a:sym typeface="+mn-ea"/>
              </a:rPr>
              <a:t>performed </a:t>
            </a:r>
            <a:r>
              <a:rPr sz="2200" spc="-5" dirty="0">
                <a:solidFill>
                  <a:srgbClr val="404040"/>
                </a:solidFill>
                <a:latin typeface="Times New Roman" panose="02020603050405020304" charset="0"/>
                <a:cs typeface="Times New Roman" panose="02020603050405020304" charset="0"/>
                <a:sym typeface="+mn-ea"/>
              </a:rPr>
              <a:t>on variables </a:t>
            </a:r>
            <a:r>
              <a:rPr sz="2200" spc="-15" dirty="0">
                <a:solidFill>
                  <a:srgbClr val="404040"/>
                </a:solidFill>
                <a:latin typeface="Times New Roman" panose="02020603050405020304" charset="0"/>
                <a:cs typeface="Times New Roman" panose="02020603050405020304" charset="0"/>
                <a:sym typeface="+mn-ea"/>
              </a:rPr>
              <a:t>Flight </a:t>
            </a:r>
            <a:r>
              <a:rPr sz="2200" spc="-50" dirty="0">
                <a:solidFill>
                  <a:srgbClr val="404040"/>
                </a:solidFill>
                <a:latin typeface="Times New Roman" panose="02020603050405020304" charset="0"/>
                <a:cs typeface="Times New Roman" panose="02020603050405020304" charset="0"/>
                <a:sym typeface="+mn-ea"/>
              </a:rPr>
              <a:t>Number, </a:t>
            </a:r>
            <a:r>
              <a:rPr sz="2200" spc="-25" dirty="0">
                <a:solidFill>
                  <a:srgbClr val="404040"/>
                </a:solidFill>
                <a:latin typeface="Times New Roman" panose="02020603050405020304" charset="0"/>
                <a:cs typeface="Times New Roman" panose="02020603050405020304" charset="0"/>
                <a:sym typeface="+mn-ea"/>
              </a:rPr>
              <a:t>Payload </a:t>
            </a:r>
            <a:r>
              <a:rPr sz="2200" dirty="0">
                <a:solidFill>
                  <a:srgbClr val="404040"/>
                </a:solidFill>
                <a:latin typeface="Times New Roman" panose="02020603050405020304" charset="0"/>
                <a:cs typeface="Times New Roman" panose="02020603050405020304" charset="0"/>
                <a:sym typeface="+mn-ea"/>
              </a:rPr>
              <a:t>Mass, </a:t>
            </a:r>
            <a:r>
              <a:rPr sz="2200" spc="-5" dirty="0">
                <a:solidFill>
                  <a:srgbClr val="404040"/>
                </a:solidFill>
                <a:latin typeface="Times New Roman" panose="02020603050405020304" charset="0"/>
                <a:cs typeface="Times New Roman" panose="02020603050405020304" charset="0"/>
                <a:sym typeface="+mn-ea"/>
              </a:rPr>
              <a:t>Launch </a:t>
            </a:r>
            <a:r>
              <a:rPr sz="2200" spc="-15" dirty="0">
                <a:solidFill>
                  <a:srgbClr val="404040"/>
                </a:solidFill>
                <a:latin typeface="Times New Roman" panose="02020603050405020304" charset="0"/>
                <a:cs typeface="Times New Roman" panose="02020603050405020304" charset="0"/>
                <a:sym typeface="+mn-ea"/>
              </a:rPr>
              <a:t>Site,  </a:t>
            </a:r>
            <a:r>
              <a:rPr sz="2200" spc="-5" dirty="0">
                <a:solidFill>
                  <a:srgbClr val="404040"/>
                </a:solidFill>
                <a:latin typeface="Times New Roman" panose="02020603050405020304" charset="0"/>
                <a:cs typeface="Times New Roman" panose="02020603050405020304" charset="0"/>
                <a:sym typeface="+mn-ea"/>
              </a:rPr>
              <a:t>Orbit, Class </a:t>
            </a:r>
            <a:r>
              <a:rPr sz="2200" dirty="0">
                <a:solidFill>
                  <a:srgbClr val="404040"/>
                </a:solidFill>
                <a:latin typeface="Times New Roman" panose="02020603050405020304" charset="0"/>
                <a:cs typeface="Times New Roman" panose="02020603050405020304" charset="0"/>
                <a:sym typeface="+mn-ea"/>
              </a:rPr>
              <a:t>and</a:t>
            </a:r>
            <a:r>
              <a:rPr sz="2200" spc="-45" dirty="0">
                <a:solidFill>
                  <a:srgbClr val="404040"/>
                </a:solidFill>
                <a:latin typeface="Times New Roman" panose="02020603050405020304" charset="0"/>
                <a:cs typeface="Times New Roman" panose="02020603050405020304" charset="0"/>
                <a:sym typeface="+mn-ea"/>
              </a:rPr>
              <a:t> </a:t>
            </a:r>
            <a:r>
              <a:rPr lang="en-US" sz="2200" dirty="0">
                <a:solidFill>
                  <a:schemeClr val="accent3">
                    <a:lumMod val="25000"/>
                  </a:schemeClr>
                </a:solidFill>
                <a:latin typeface="Times New Roman" panose="02020603050405020304" charset="0"/>
                <a:cs typeface="Times New Roman" panose="02020603050405020304" charset="0"/>
              </a:rPr>
              <a:t>yearly trend.</a:t>
            </a:r>
            <a:endParaRPr lang="en-US" dirty="0">
              <a:latin typeface="Times New Roman" panose="02020603050405020304" charset="0"/>
              <a:cs typeface="Times New Roman" panose="0202060305040502030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dirty="0">
              <a:solidFill>
                <a:srgbClr val="0B49CB"/>
              </a:solidFill>
              <a:latin typeface="Abadi"/>
            </a:endParaRPr>
          </a:p>
        </p:txBody>
      </p:sp>
      <p:sp>
        <p:nvSpPr>
          <p:cNvPr id="6" name="Content Placeholder 4"/>
          <p:cNvSpPr txBox="1"/>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https://github.com/elugabriel/data-science-capstone-project/blob/main/module_2_jupyter-labs-eda-dataviz.ipynb.jupyterlite.ipynb</a:t>
            </a:r>
            <a:endParaRPr lang="en-US" sz="2200" dirty="0">
              <a:solidFill>
                <a:srgbClr val="1C7DDB"/>
              </a:solidFill>
              <a:latin typeface="Abadi" panose="020B0604020104020204" pitchFamily="34" charset="0"/>
            </a:endParaRPr>
          </a:p>
        </p:txBody>
      </p:sp>
      <p:pic>
        <p:nvPicPr>
          <p:cNvPr id="7" name="Picture 6"/>
          <p:cNvPicPr>
            <a:picLocks noChangeAspect="1"/>
          </p:cNvPicPr>
          <p:nvPr/>
        </p:nvPicPr>
        <p:blipFill>
          <a:blip r:embed="rId1"/>
          <a:stretch>
            <a:fillRect/>
          </a:stretch>
        </p:blipFill>
        <p:spPr>
          <a:xfrm>
            <a:off x="6457071" y="1186979"/>
            <a:ext cx="5000794" cy="2757382"/>
          </a:xfrm>
          <a:prstGeom prst="rect">
            <a:avLst/>
          </a:prstGeom>
        </p:spPr>
      </p:pic>
      <p:pic>
        <p:nvPicPr>
          <p:cNvPr id="9" name="Picture 8"/>
          <p:cNvPicPr>
            <a:picLocks noChangeAspect="1"/>
          </p:cNvPicPr>
          <p:nvPr/>
        </p:nvPicPr>
        <p:blipFill>
          <a:blip r:embed="rId2"/>
          <a:stretch>
            <a:fillRect/>
          </a:stretch>
        </p:blipFill>
        <p:spPr>
          <a:xfrm>
            <a:off x="435610" y="3395623"/>
            <a:ext cx="5189612" cy="29657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377315"/>
            <a:ext cx="9735185" cy="521017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sym typeface="+mn-ea"/>
              </a:rPr>
              <a:t>We loaded the SpaceX dataset into a PostgreSQL database without leaving the </a:t>
            </a:r>
            <a:r>
              <a:rPr lang="en-US" sz="2200" dirty="0" err="1">
                <a:solidFill>
                  <a:schemeClr val="accent3">
                    <a:lumMod val="25000"/>
                  </a:schemeClr>
                </a:solidFill>
                <a:latin typeface="Abadi"/>
                <a:sym typeface="+mn-ea"/>
              </a:rPr>
              <a:t>jupyter</a:t>
            </a:r>
            <a:r>
              <a:rPr lang="en-US" sz="2200" dirty="0">
                <a:solidFill>
                  <a:schemeClr val="accent3">
                    <a:lumMod val="25000"/>
                  </a:schemeClr>
                </a:solidFill>
                <a:latin typeface="Abadi"/>
                <a:sym typeface="+mn-ea"/>
              </a:rPr>
              <a:t> notebook.</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sym typeface="+mn-ea"/>
              </a:rPr>
              <a:t>We applied EDA with SQL to get insight from the data. We wrote queries to find out for instance:</a:t>
            </a:r>
            <a:endParaRPr lang="en-US" sz="2200" dirty="0">
              <a:solidFill>
                <a:schemeClr val="accent3">
                  <a:lumMod val="25000"/>
                </a:schemeClr>
              </a:solidFill>
              <a:latin typeface="Abadi"/>
            </a:endParaRPr>
          </a:p>
          <a:p>
            <a:pPr lvl="1">
              <a:lnSpc>
                <a:spcPct val="100000"/>
              </a:lnSpc>
              <a:spcBef>
                <a:spcPts val="1400"/>
              </a:spcBef>
              <a:buFontTx/>
              <a:buChar char="-"/>
            </a:pPr>
            <a:r>
              <a:rPr lang="en-US" sz="2200" dirty="0">
                <a:solidFill>
                  <a:schemeClr val="bg2">
                    <a:lumMod val="50000"/>
                  </a:schemeClr>
                </a:solidFill>
                <a:latin typeface="Abadi"/>
                <a:sym typeface="+mn-ea"/>
              </a:rPr>
              <a:t>The names of unique launch sites in the space mission.</a:t>
            </a:r>
            <a:endParaRPr lang="en-US" sz="2200" dirty="0">
              <a:solidFill>
                <a:schemeClr val="bg2">
                  <a:lumMod val="50000"/>
                </a:schemeClr>
              </a:solidFill>
              <a:latin typeface="Abadi"/>
            </a:endParaRPr>
          </a:p>
          <a:p>
            <a:pPr lvl="1">
              <a:lnSpc>
                <a:spcPct val="100000"/>
              </a:lnSpc>
              <a:spcBef>
                <a:spcPts val="1400"/>
              </a:spcBef>
              <a:buFontTx/>
              <a:buChar char="-"/>
            </a:pPr>
            <a:r>
              <a:rPr lang="en-US" sz="2200" dirty="0">
                <a:solidFill>
                  <a:schemeClr val="bg2">
                    <a:lumMod val="50000"/>
                  </a:schemeClr>
                </a:solidFill>
                <a:latin typeface="Abadi"/>
                <a:sym typeface="+mn-ea"/>
              </a:rPr>
              <a:t>The total payload mass carried by boosters launched by NASA (CRS)</a:t>
            </a:r>
            <a:endParaRPr lang="en-US" sz="2200" dirty="0">
              <a:solidFill>
                <a:schemeClr val="bg2">
                  <a:lumMod val="50000"/>
                </a:schemeClr>
              </a:solidFill>
              <a:latin typeface="Abadi"/>
            </a:endParaRPr>
          </a:p>
          <a:p>
            <a:pPr lvl="1">
              <a:lnSpc>
                <a:spcPct val="100000"/>
              </a:lnSpc>
              <a:spcBef>
                <a:spcPts val="1400"/>
              </a:spcBef>
              <a:buFontTx/>
              <a:buChar char="-"/>
            </a:pPr>
            <a:r>
              <a:rPr lang="en-US" sz="2200" dirty="0">
                <a:solidFill>
                  <a:schemeClr val="bg2">
                    <a:lumMod val="50000"/>
                  </a:schemeClr>
                </a:solidFill>
                <a:latin typeface="Abadi"/>
                <a:sym typeface="+mn-ea"/>
              </a:rPr>
              <a:t>The average payload mass carried by booster version F9 v1.1</a:t>
            </a:r>
            <a:endParaRPr lang="en-US" sz="2200" dirty="0">
              <a:solidFill>
                <a:schemeClr val="bg2">
                  <a:lumMod val="50000"/>
                </a:schemeClr>
              </a:solidFill>
              <a:latin typeface="Abadi"/>
            </a:endParaRPr>
          </a:p>
          <a:p>
            <a:pPr lvl="1">
              <a:lnSpc>
                <a:spcPct val="100000"/>
              </a:lnSpc>
              <a:spcBef>
                <a:spcPts val="1400"/>
              </a:spcBef>
              <a:buFontTx/>
              <a:buChar char="-"/>
            </a:pPr>
            <a:r>
              <a:rPr lang="en-US" sz="2200" dirty="0">
                <a:solidFill>
                  <a:schemeClr val="bg2">
                    <a:lumMod val="50000"/>
                  </a:schemeClr>
                </a:solidFill>
                <a:latin typeface="Abadi"/>
                <a:sym typeface="+mn-ea"/>
              </a:rPr>
              <a:t>The total number of successful and failure mission outcomes</a:t>
            </a:r>
            <a:endParaRPr lang="en-US" sz="2200" dirty="0">
              <a:solidFill>
                <a:schemeClr val="bg2">
                  <a:lumMod val="50000"/>
                </a:schemeClr>
              </a:solidFill>
              <a:latin typeface="Abadi"/>
            </a:endParaRPr>
          </a:p>
          <a:p>
            <a:pPr lvl="1">
              <a:lnSpc>
                <a:spcPct val="100000"/>
              </a:lnSpc>
              <a:spcBef>
                <a:spcPts val="1400"/>
              </a:spcBef>
              <a:buFontTx/>
              <a:buChar char="-"/>
            </a:pPr>
            <a:r>
              <a:rPr lang="en-US" sz="2200" dirty="0">
                <a:solidFill>
                  <a:schemeClr val="bg2">
                    <a:lumMod val="50000"/>
                  </a:schemeClr>
                </a:solidFill>
                <a:latin typeface="Abadi"/>
                <a:sym typeface="+mn-ea"/>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sym typeface="+mn-ea"/>
              </a:rPr>
              <a:t>The link to the notebook is </a:t>
            </a:r>
            <a:r>
              <a:rPr lang="en-US" sz="2200" dirty="0">
                <a:solidFill>
                  <a:srgbClr val="1C7DDB"/>
                </a:solidFill>
                <a:latin typeface="Abadi"/>
                <a:sym typeface="+mn-ea"/>
              </a:rPr>
              <a:t>https://github.com/elugabriel/data-science-capstone-project/blob/main/jupyter-labs-eda-sql-coursera_sqllite.ipynb</a:t>
            </a:r>
            <a:endParaRPr lang="en-US" sz="2200" dirty="0">
              <a:solidFill>
                <a:srgbClr val="1C7DDB"/>
              </a:solidFill>
              <a:latin typeface="Abadi"/>
              <a:sym typeface="+mn-ea"/>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380490"/>
            <a:ext cx="10447655" cy="5032375"/>
          </a:xfrm>
          <a:prstGeom prst="rect">
            <a:avLst/>
          </a:prstGeom>
        </p:spPr>
        <p:txBody>
          <a:bodyPr>
            <a:normAutofit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sym typeface="+mn-ea"/>
              </a:rPr>
              <a:t>All launch sites were marked, and added map objects such as markers, circles, lines to mark the success or failure of launches for each site on the folium map.</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The feature launch outcomes (failure or success) was assigned to class 0 and 1.i.e., 0 for failure, and 1 for success</a:t>
            </a: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Using the color-labeled marker clusters, we identified which launch sites have relatively high success rate.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We calculated the distances between a launch site to its proximities. We answered some question for instance:</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2200" dirty="0">
                <a:solidFill>
                  <a:schemeClr val="bg2">
                    <a:lumMod val="50000"/>
                  </a:schemeClr>
                </a:solidFill>
                <a:latin typeface="Abadi" panose="020B0604020104020204" pitchFamily="34" charset="0"/>
                <a:sym typeface="+mn-ea"/>
              </a:rPr>
              <a:t>Are launch sites near railways, highways and coastlines.</a:t>
            </a:r>
            <a:endParaRPr lang="en-US" sz="2200" dirty="0">
              <a:solidFill>
                <a:schemeClr val="bg2">
                  <a:lumMod val="50000"/>
                </a:schemeClr>
              </a:solidFill>
              <a:latin typeface="Abadi" panose="020B0604020104020204" pitchFamily="34" charset="0"/>
            </a:endParaRPr>
          </a:p>
          <a:p>
            <a:pPr lvl="1">
              <a:lnSpc>
                <a:spcPct val="100000"/>
              </a:lnSpc>
              <a:spcBef>
                <a:spcPts val="1400"/>
              </a:spcBef>
              <a:buFontTx/>
              <a:buChar char="-"/>
            </a:pPr>
            <a:r>
              <a:rPr lang="en-US" sz="2200" dirty="0">
                <a:solidFill>
                  <a:schemeClr val="bg2">
                    <a:lumMod val="50000"/>
                  </a:schemeClr>
                </a:solidFill>
                <a:latin typeface="Abadi" panose="020B0604020104020204" pitchFamily="34" charset="0"/>
                <a:sym typeface="+mn-ea"/>
              </a:rPr>
              <a:t>Do launch sites keep certain distance away from cities.</a:t>
            </a:r>
            <a:endParaRPr lang="en-US" sz="2200" dirty="0">
              <a:solidFill>
                <a:schemeClr val="bg2">
                  <a:lumMod val="50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The link to the notebook is </a:t>
            </a:r>
            <a:r>
              <a:rPr lang="en-US" sz="2200">
                <a:solidFill>
                  <a:schemeClr val="accent3">
                    <a:lumMod val="25000"/>
                  </a:schemeClr>
                </a:solidFill>
                <a:latin typeface="Abadi" panose="020B0604020104020204" pitchFamily="34" charset="0"/>
                <a:hlinkClick r:id="rId2" tooltip="" action="ppaction://hlinkfile"/>
              </a:rPr>
              <a:t>https://github.com/elugabriel/data-science-capstone-project/blob/main/module_3_lab_jupyter_launch_site_location.jupyterlite.ipynb</a:t>
            </a:r>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sym typeface="+mn-ea"/>
              </a:rPr>
              <a:t>We built an interactive dashboard with Plotly dash</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We plotted pie charts showing the total launches by a certain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We plotted scatter graph showing the relationship with Outcome and Payload Mass (Kg) for the different booster version.</a:t>
            </a:r>
            <a:endParaRPr lang="en-US" sz="2200" dirty="0">
              <a:solidFill>
                <a:schemeClr val="accent3">
                  <a:lumMod val="25000"/>
                </a:schemeClr>
              </a:solidFill>
              <a:latin typeface="Abadi" panose="020B0604020104020204" pitchFamily="34" charset="0"/>
              <a:sym typeface="+mn-ea"/>
            </a:endParaRPr>
          </a:p>
          <a:p>
            <a:pPr>
              <a:lnSpc>
                <a:spcPct val="100000"/>
              </a:lnSpc>
              <a:spcBef>
                <a:spcPts val="1400"/>
              </a:spcBef>
            </a:pPr>
            <a:r>
              <a:rPr lang="en-US" sz="2200" dirty="0">
                <a:solidFill>
                  <a:schemeClr val="accent3">
                    <a:lumMod val="25000"/>
                  </a:schemeClr>
                </a:solidFill>
                <a:latin typeface="Abadi"/>
                <a:sym typeface="+mn-ea"/>
              </a:rPr>
              <a:t>The link to the notebook is </a:t>
            </a:r>
            <a:r>
              <a:rPr lang="en-US" sz="2200" dirty="0">
                <a:solidFill>
                  <a:schemeClr val="accent3">
                    <a:lumMod val="25000"/>
                  </a:schemeClr>
                </a:solidFill>
                <a:latin typeface="Abadi"/>
                <a:sym typeface="+mn-ea"/>
                <a:hlinkClick r:id="rId2" tooltip="" action="ppaction://hlinkfile"/>
              </a:rPr>
              <a:t>https://github.com/elugabriel/data-science-capstone-project/blob/main/dashboard.py</a:t>
            </a:r>
            <a:endParaRPr lang="en-US" sz="2200" dirty="0">
              <a:solidFill>
                <a:schemeClr val="accent3">
                  <a:lumMod val="25000"/>
                </a:schemeClr>
              </a:solidFill>
              <a:latin typeface="Abadi"/>
              <a:sym typeface="+mn-ea"/>
              <a:hlinkClick r:id="rId2" tooltip="" action="ppaction://hlinkfile"/>
            </a:endParaRPr>
          </a:p>
          <a:p>
            <a:pPr marL="0" indent="0">
              <a:lnSpc>
                <a:spcPct val="100000"/>
              </a:lnSpc>
              <a:spcBef>
                <a:spcPts val="1400"/>
              </a:spcBef>
              <a:buNone/>
            </a:pPr>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endParaRPr lang="en-US" dirty="0">
              <a:solidFill>
                <a:srgbClr val="0B49CB"/>
              </a:solidFill>
              <a:latin typeface="Abad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sym typeface="+mn-ea"/>
              </a:rPr>
              <a:t>We loaded the data using </a:t>
            </a:r>
            <a:r>
              <a:rPr lang="en-US" sz="2200" dirty="0" err="1">
                <a:solidFill>
                  <a:schemeClr val="accent3">
                    <a:lumMod val="25000"/>
                  </a:schemeClr>
                </a:solidFill>
                <a:latin typeface="Abadi" panose="020B0604020104020204" pitchFamily="34" charset="0"/>
                <a:sym typeface="+mn-ea"/>
              </a:rPr>
              <a:t>numpy</a:t>
            </a:r>
            <a:r>
              <a:rPr lang="en-US" sz="2200" dirty="0">
                <a:solidFill>
                  <a:schemeClr val="accent3">
                    <a:lumMod val="25000"/>
                  </a:schemeClr>
                </a:solidFill>
                <a:latin typeface="Abadi" panose="020B0604020104020204" pitchFamily="34" charset="0"/>
                <a:sym typeface="+mn-ea"/>
              </a:rPr>
              <a:t> and pandas, transformed the data, split our data into training and testing.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We built different machine learning models and tune different hyperparameters using </a:t>
            </a:r>
            <a:r>
              <a:rPr lang="en-US" sz="2200" dirty="0" err="1">
                <a:solidFill>
                  <a:schemeClr val="accent3">
                    <a:lumMod val="25000"/>
                  </a:schemeClr>
                </a:solidFill>
                <a:latin typeface="Abadi" panose="020B0604020104020204" pitchFamily="34" charset="0"/>
                <a:sym typeface="+mn-ea"/>
              </a:rPr>
              <a:t>GridSearchCV</a:t>
            </a:r>
            <a:r>
              <a:rPr lang="en-US" sz="2200" dirty="0">
                <a:solidFill>
                  <a:schemeClr val="accent3">
                    <a:lumMod val="25000"/>
                  </a:schemeClr>
                </a:solidFill>
                <a:latin typeface="Abadi" panose="020B0604020104020204" pitchFamily="34" charset="0"/>
                <a:sym typeface="+mn-ea"/>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We used accuracy as the metric for our model, improved the model using feature engineering and algorithm tuning.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We found the best performing classification model.</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sym typeface="+mn-ea"/>
              </a:rPr>
              <a:t>The link to the notebook is </a:t>
            </a:r>
            <a:r>
              <a:rPr lang="en-US" sz="2200" dirty="0">
                <a:solidFill>
                  <a:schemeClr val="accent3">
                    <a:lumMod val="25000"/>
                  </a:schemeClr>
                </a:solidFill>
                <a:latin typeface="Abadi"/>
                <a:sym typeface="+mn-ea"/>
                <a:hlinkClick r:id="rId2" tooltip="" action="ppaction://hlinkfile"/>
              </a:rPr>
              <a:t>https://github.com/elugabriel/data-science-capstone-project/blob/main/module_4_SpaceX_Machine_Learning_Prediction_Part_5.jupyterlite.ipynb</a:t>
            </a:r>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endParaRPr lang="en-US" dirty="0">
              <a:solidFill>
                <a:srgbClr val="0B49CB"/>
              </a:solidFill>
              <a:latin typeface="Abad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endParaRPr lang="en-US" sz="2200">
              <a:solidFill>
                <a:schemeClr val="accent3">
                  <a:lumMod val="25000"/>
                </a:schemeClr>
              </a:solidFill>
              <a:latin typeface="Abadi" panose="020B0604020104020204" pitchFamily="34" charset="0"/>
            </a:endParaRPr>
          </a:p>
          <a:p>
            <a:pPr lvl="1"/>
            <a:endParaRPr lang="en-US" sz="1800"/>
          </a:p>
          <a:p>
            <a:pPr marL="457200" lvl="1" indent="0">
              <a:buNone/>
            </a:pPr>
            <a:endParaRPr lang="en-US" sz="1800"/>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endParaRPr lang="en-US" dirty="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p:cNvPicPr>
            <a:picLocks noChangeAspect="1"/>
          </p:cNvPicPr>
          <p:nvPr/>
        </p:nvPicPr>
        <p:blipFill>
          <a:blip r:embed="rId1"/>
          <a:stretch>
            <a:fillRect/>
          </a:stretch>
        </p:blipFill>
        <p:spPr>
          <a:xfrm>
            <a:off x="1205802" y="2954215"/>
            <a:ext cx="9676563" cy="250442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endParaRPr lang="en-US" sz="3200" kern="1200" dirty="0">
              <a:solidFill>
                <a:srgbClr val="0B49CB"/>
              </a:solidFill>
              <a:latin typeface="Abadi" panose="020B0604020104020204" pitchFamily="34" charset="0"/>
              <a:ea typeface="+mj-ea"/>
              <a:cs typeface="+mj-cs"/>
            </a:endParaRPr>
          </a:p>
        </p:txBody>
      </p:sp>
      <p:sp>
        <p:nvSpPr>
          <p:cNvPr id="13" name="sketch line"/>
          <p:cNvSpPr>
            <a:spLocks noGrp="1" noRot="1" noChangeAspect="1" noMove="1" noResize="1" noEditPoints="1" noAdjustHandles="1" noChangeArrowheads="1" noChangeShapeType="1" noTextEdit="1"/>
          </p:cNvSpPr>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6" name="Picture 5"/>
          <p:cNvPicPr>
            <a:picLocks noChangeAspect="1"/>
          </p:cNvPicPr>
          <p:nvPr/>
        </p:nvPicPr>
        <p:blipFill>
          <a:blip r:embed="rId1"/>
          <a:stretch>
            <a:fillRect/>
          </a:stretch>
        </p:blipFill>
        <p:spPr>
          <a:xfrm>
            <a:off x="4481565" y="3179605"/>
            <a:ext cx="6872235" cy="2406755"/>
          </a:xfrm>
          <a:prstGeom prst="rect">
            <a:avLst/>
          </a:prstGeom>
        </p:spPr>
      </p:pic>
      <p:pic>
        <p:nvPicPr>
          <p:cNvPr id="10" name="Picture 9"/>
          <p:cNvPicPr>
            <a:picLocks noChangeAspect="1"/>
          </p:cNvPicPr>
          <p:nvPr/>
        </p:nvPicPr>
        <p:blipFill>
          <a:blip r:embed="rId2"/>
          <a:stretch>
            <a:fillRect/>
          </a:stretch>
        </p:blipFill>
        <p:spPr>
          <a:xfrm>
            <a:off x="4679949" y="1071405"/>
            <a:ext cx="6877050" cy="19716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850" y="2113280"/>
            <a:ext cx="5166995" cy="433260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Introduction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Methodology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Results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Conclusion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Appendix</a:t>
            </a:r>
            <a:endParaRPr lang="en-US" sz="2200" dirty="0">
              <a:solidFill>
                <a:schemeClr val="accent3">
                  <a:lumMod val="25000"/>
                </a:schemeClr>
              </a:solidFill>
              <a:latin typeface="Abadi"/>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endParaRPr lang="en-US" dirty="0">
              <a:solidFill>
                <a:srgbClr val="0B49CB"/>
              </a:solidFill>
              <a:latin typeface="Abad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endParaRPr lang="en-US" sz="3600" kern="1200" dirty="0">
              <a:solidFill>
                <a:srgbClr val="0B49CB"/>
              </a:solidFill>
              <a:latin typeface="Abadi" panose="020B0604020104020204" pitchFamily="34" charset="0"/>
              <a:ea typeface="+mj-ea"/>
              <a:cs typeface="+mj-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endParaRPr lang="en-US" sz="2200" dirty="0">
              <a:latin typeface="Abadi" panose="020B0604020104020204" pitchFamily="34" charset="0"/>
            </a:endParaRPr>
          </a:p>
          <a:p>
            <a:pPr>
              <a:spcBef>
                <a:spcPts val="1400"/>
              </a:spcBef>
            </a:pPr>
            <a:endParaRPr lang="en-US" sz="2000" dirty="0"/>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stretch>
            <a:fillRect/>
          </a:stretch>
        </p:blipFill>
        <p:spPr>
          <a:xfrm>
            <a:off x="4967973" y="2244294"/>
            <a:ext cx="6580559" cy="3439266"/>
          </a:xfrm>
          <a:prstGeom prst="rect">
            <a:avLst/>
          </a:prstGeom>
        </p:spPr>
      </p:pic>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p:cNvPicPr>
            <a:picLocks noChangeAspect="1"/>
          </p:cNvPicPr>
          <p:nvPr/>
        </p:nvPicPr>
        <p:blipFill>
          <a:blip r:embed="rId1"/>
          <a:stretch>
            <a:fillRect/>
          </a:stretch>
        </p:blipFill>
        <p:spPr>
          <a:xfrm>
            <a:off x="1342767" y="3529484"/>
            <a:ext cx="8263457" cy="21050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p:cNvPicPr>
            <a:picLocks noChangeAspect="1"/>
          </p:cNvPicPr>
          <p:nvPr/>
        </p:nvPicPr>
        <p:blipFill>
          <a:blip r:embed="rId1"/>
          <a:stretch>
            <a:fillRect/>
          </a:stretch>
        </p:blipFill>
        <p:spPr>
          <a:xfrm>
            <a:off x="1146614" y="3429000"/>
            <a:ext cx="9082607" cy="2095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endParaRPr lang="en-US" sz="3600" kern="1200" dirty="0">
              <a:solidFill>
                <a:srgbClr val="0B49CB"/>
              </a:solidFill>
              <a:latin typeface="Abadi" panose="020B0604020104020204" pitchFamily="34" charset="0"/>
              <a:ea typeface="+mj-ea"/>
              <a:cs typeface="+mj-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endParaRPr lang="en-US" sz="2200" dirty="0">
              <a:latin typeface="Abadi" panose="020B0604020104020204" pitchFamily="34" charset="0"/>
            </a:endParaRPr>
          </a:p>
          <a:p>
            <a:pPr>
              <a:spcBef>
                <a:spcPts val="1400"/>
              </a:spcBef>
            </a:pPr>
            <a:endParaRPr lang="en-US" sz="2000" dirty="0"/>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15" name="Picture 14"/>
          <p:cNvPicPr>
            <a:picLocks noChangeAspect="1"/>
          </p:cNvPicPr>
          <p:nvPr/>
        </p:nvPicPr>
        <p:blipFill>
          <a:blip r:embed="rId1"/>
          <a:stretch>
            <a:fillRect/>
          </a:stretch>
        </p:blipFill>
        <p:spPr>
          <a:xfrm>
            <a:off x="4712822" y="1935308"/>
            <a:ext cx="6303910" cy="36025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endParaRPr kumimoji="0" lang="en-US" sz="3700" b="0" i="0" u="none" strike="noStrike" kern="1200" cap="none" spc="0" normalizeH="0" baseline="0" noProof="0" dirty="0">
              <a:ln>
                <a:noFill/>
              </a:ln>
              <a:solidFill>
                <a:srgbClr val="0B49CB"/>
              </a:solidFill>
              <a:effectLst/>
              <a:uLnTx/>
              <a:uFillTx/>
              <a:latin typeface="Abadi"/>
              <a:ea typeface="+mn-ea"/>
              <a:cs typeface="+mn-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endParaRPr lang="en-US" sz="2200" dirty="0">
              <a:latin typeface="Abadi" panose="020B0604020104020204" pitchFamily="34" charset="0"/>
            </a:endParaRPr>
          </a:p>
          <a:p>
            <a:pPr>
              <a:spcBef>
                <a:spcPts val="1400"/>
              </a:spcBef>
            </a:pPr>
            <a:endParaRPr lang="en-US" sz="2000" dirty="0"/>
          </a:p>
        </p:txBody>
      </p:sp>
      <p:grpSp>
        <p:nvGrpSpPr>
          <p:cNvPr id="25" name="Group 24"/>
          <p:cNvGrpSpPr>
            <a:grpSpLocks noGrp="1" noRot="1" noChangeAspect="1" noMove="1" noResize="1" noUngrp="1"/>
          </p:cNvGrpSpPr>
          <p:nvPr/>
        </p:nvGrpSpPr>
        <p:grpSpPr>
          <a:xfrm>
            <a:off x="0" y="4601497"/>
            <a:ext cx="1014060" cy="2017580"/>
            <a:chOff x="0" y="4601497"/>
            <a:chExt cx="1014060" cy="2017580"/>
          </a:xfrm>
        </p:grpSpPr>
        <p:sp>
          <p:nvSpPr>
            <p:cNvPr id="26" name="Isosceles Triangle 25"/>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196715"/>
            <a:ext cx="6253212" cy="3534424"/>
          </a:xfrm>
          <a:prstGeom prst="rect">
            <a:avLst/>
          </a:prstGeom>
        </p:spPr>
      </p:pic>
      <p:grpSp>
        <p:nvGrpSpPr>
          <p:cNvPr id="29" name="Group 28"/>
          <p:cNvGrpSpPr>
            <a:grpSpLocks noGrp="1" noRot="1" noChangeAspect="1" noMove="1" noResize="1" noUngrp="1"/>
          </p:cNvGrpSpPr>
          <p:nvPr/>
        </p:nvGrpSpPr>
        <p:grpSpPr>
          <a:xfrm>
            <a:off x="11219290" y="1"/>
            <a:ext cx="972709" cy="1935307"/>
            <a:chOff x="10918968" y="713127"/>
            <a:chExt cx="1273032" cy="2532832"/>
          </a:xfrm>
        </p:grpSpPr>
        <p:sp>
          <p:nvSpPr>
            <p:cNvPr id="30" name="Rectangle 29"/>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endParaRPr lang="en-US" dirty="0">
              <a:solidFill>
                <a:srgbClr val="0B49CB"/>
              </a:solidFill>
              <a:latin typeface="Abadi"/>
            </a:endParaRPr>
          </a:p>
        </p:txBody>
      </p:sp>
      <p:pic>
        <p:nvPicPr>
          <p:cNvPr id="6" name="Picture 5"/>
          <p:cNvPicPr>
            <a:picLocks noChangeAspect="1"/>
          </p:cNvPicPr>
          <p:nvPr/>
        </p:nvPicPr>
        <p:blipFill>
          <a:blip r:embed="rId1"/>
          <a:stretch>
            <a:fillRect/>
          </a:stretch>
        </p:blipFill>
        <p:spPr>
          <a:xfrm>
            <a:off x="867266" y="1626375"/>
            <a:ext cx="10028374" cy="290714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endParaRPr lang="en-US" dirty="0">
              <a:solidFill>
                <a:srgbClr val="0B49CB"/>
              </a:solidFill>
              <a:latin typeface="Abadi"/>
            </a:endParaRPr>
          </a:p>
        </p:txBody>
      </p:sp>
      <p:pic>
        <p:nvPicPr>
          <p:cNvPr id="6" name="Picture 5"/>
          <p:cNvPicPr>
            <a:picLocks noChangeAspect="1"/>
          </p:cNvPicPr>
          <p:nvPr/>
        </p:nvPicPr>
        <p:blipFill>
          <a:blip r:embed="rId1"/>
          <a:stretch>
            <a:fillRect/>
          </a:stretch>
        </p:blipFill>
        <p:spPr>
          <a:xfrm>
            <a:off x="1858945" y="2833181"/>
            <a:ext cx="7415269" cy="294214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endParaRPr lang="en-US" sz="2000" dirty="0">
              <a:latin typeface="Abadi" panose="020B0604020104020204" pitchFamily="34" charset="0"/>
            </a:endParaRPr>
          </a:p>
          <a:p>
            <a:pPr>
              <a:spcBef>
                <a:spcPts val="1400"/>
              </a:spcBef>
            </a:pPr>
            <a:endParaRPr lang="en-US" sz="2000" dirty="0"/>
          </a:p>
        </p:txBody>
      </p:sp>
      <p:sp>
        <p:nvSpPr>
          <p:cNvPr id="11" name="Rectangle 10"/>
          <p:cNvSpPr>
            <a:spLocks noGrp="1" noRot="1" noChangeAspect="1" noMove="1" noResize="1" noEditPoints="1" noAdjustHandles="1" noChangeArrowheads="1" noChangeShapeType="1" noTextEdit="1"/>
          </p:cNvSpPr>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p:cNvSpPr>
            <a:spLocks noGrp="1" noRot="1" noChangeAspect="1" noMove="1" noResize="1" noEditPoints="1" noAdjustHandles="1" noChangeArrowheads="1" noChangeShapeType="1" noTextEdit="1"/>
          </p:cNvSpPr>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1"/>
          <a:stretch>
            <a:fillRect/>
          </a:stretch>
        </p:blipFill>
        <p:spPr>
          <a:xfrm>
            <a:off x="5405862" y="2217937"/>
            <a:ext cx="6019331" cy="2418879"/>
          </a:xfrm>
          <a:prstGeom prst="rect">
            <a:avLst/>
          </a:prstGeom>
          <a:effectLst/>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fld>
            <a:endParaRPr lang="en-US" sz="1200">
              <a:solidFill>
                <a:srgbClr val="303030"/>
              </a:solidFill>
              <a:latin typeface="+mn-l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153035" y="-1778635"/>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endParaRPr lang="en-US" sz="1800" dirty="0">
              <a:latin typeface="Abadi" panose="020B0604020104020204" pitchFamily="34" charset="0"/>
            </a:endParaRPr>
          </a:p>
        </p:txBody>
      </p:sp>
      <p:grpSp>
        <p:nvGrpSpPr>
          <p:cNvPr id="13" name="Group 12"/>
          <p:cNvGrpSpPr>
            <a:grpSpLocks noGrp="1" noRot="1" noChangeAspect="1" noMove="1" noResize="1" noUngrp="1"/>
          </p:cNvGrpSpPr>
          <p:nvPr/>
        </p:nvGrpSpPr>
        <p:grpSpPr>
          <a:xfrm>
            <a:off x="0" y="4601497"/>
            <a:ext cx="1014060" cy="2017580"/>
            <a:chOff x="0" y="4601497"/>
            <a:chExt cx="1014060" cy="2017580"/>
          </a:xfrm>
        </p:grpSpPr>
        <p:sp>
          <p:nvSpPr>
            <p:cNvPr id="14" name="Isosceles Triangle 13"/>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716765"/>
            <a:ext cx="6253212" cy="2494323"/>
          </a:xfrm>
          <a:prstGeom prst="rect">
            <a:avLst/>
          </a:prstGeom>
        </p:spPr>
      </p:pic>
      <p:grpSp>
        <p:nvGrpSpPr>
          <p:cNvPr id="17" name="Group 16"/>
          <p:cNvGrpSpPr>
            <a:grpSpLocks noGrp="1" noRot="1" noChangeAspect="1" noMove="1" noResize="1" noUngrp="1"/>
          </p:cNvGrpSpPr>
          <p:nvPr/>
        </p:nvGrpSpPr>
        <p:grpSpPr>
          <a:xfrm>
            <a:off x="11219290" y="1"/>
            <a:ext cx="972709" cy="1935307"/>
            <a:chOff x="10918968" y="713127"/>
            <a:chExt cx="1273032" cy="2532832"/>
          </a:xfrm>
        </p:grpSpPr>
        <p:sp>
          <p:nvSpPr>
            <p:cNvPr id="18" name="Rectangle 17"/>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endParaRPr lang="en-US" sz="3600" kern="1200" dirty="0">
              <a:solidFill>
                <a:srgbClr val="0B49CB"/>
              </a:solidFill>
              <a:latin typeface="Abadi" panose="020B0604020104020204" pitchFamily="34" charset="0"/>
              <a:ea typeface="+mj-ea"/>
              <a:cs typeface="+mj-cs"/>
            </a:endParaRPr>
          </a:p>
        </p:txBody>
      </p:sp>
      <p:pic>
        <p:nvPicPr>
          <p:cNvPr id="3" name="Picture 2"/>
          <p:cNvPicPr>
            <a:picLocks noChangeAspect="1"/>
          </p:cNvPicPr>
          <p:nvPr/>
        </p:nvPicPr>
        <p:blipFill>
          <a:blip r:embed="rId1"/>
          <a:stretch>
            <a:fillRect/>
          </a:stretch>
        </p:blipFill>
        <p:spPr>
          <a:xfrm>
            <a:off x="643467" y="1782981"/>
            <a:ext cx="6253214" cy="4284116"/>
          </a:xfrm>
          <a:prstGeom prst="rect">
            <a:avLst/>
          </a:prstGeom>
        </p:spPr>
      </p:pic>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770255" y="1437005"/>
            <a:ext cx="8984615" cy="5179060"/>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1865" dirty="0">
                <a:solidFill>
                  <a:schemeClr val="accent3">
                    <a:lumMod val="25000"/>
                  </a:schemeClr>
                </a:solidFill>
                <a:latin typeface="Abadi" panose="020B0604020104020204" pitchFamily="34" charset="0"/>
                <a:sym typeface="+mn-ea"/>
              </a:rPr>
              <a:t>Summary of methodologies</a:t>
            </a:r>
            <a:endParaRPr lang="en-US" sz="1865"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65" dirty="0">
                <a:solidFill>
                  <a:schemeClr val="accent3">
                    <a:lumMod val="25000"/>
                  </a:schemeClr>
                </a:solidFill>
                <a:latin typeface="Abadi" panose="020B0604020104020204" pitchFamily="34" charset="0"/>
                <a:sym typeface="+mn-ea"/>
              </a:rPr>
              <a:t>Data Collection through API</a:t>
            </a:r>
            <a:endParaRPr lang="en-US" sz="1865"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65" dirty="0">
                <a:solidFill>
                  <a:schemeClr val="accent3">
                    <a:lumMod val="25000"/>
                  </a:schemeClr>
                </a:solidFill>
                <a:latin typeface="Abadi" panose="020B0604020104020204" pitchFamily="34" charset="0"/>
                <a:sym typeface="+mn-ea"/>
              </a:rPr>
              <a:t>Data Collection with Web Scraping</a:t>
            </a:r>
            <a:endParaRPr lang="en-US" sz="1865"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65" dirty="0">
                <a:solidFill>
                  <a:schemeClr val="accent3">
                    <a:lumMod val="25000"/>
                  </a:schemeClr>
                </a:solidFill>
                <a:latin typeface="Abadi" panose="020B0604020104020204" pitchFamily="34" charset="0"/>
                <a:sym typeface="+mn-ea"/>
              </a:rPr>
              <a:t>Data Wrangling</a:t>
            </a:r>
            <a:endParaRPr lang="en-US" sz="1865"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65" dirty="0">
                <a:solidFill>
                  <a:schemeClr val="accent3">
                    <a:lumMod val="25000"/>
                  </a:schemeClr>
                </a:solidFill>
                <a:latin typeface="Abadi" panose="020B0604020104020204" pitchFamily="34" charset="0"/>
                <a:sym typeface="+mn-ea"/>
              </a:rPr>
              <a:t>Exploratory Data Analysis with SQL</a:t>
            </a:r>
            <a:endParaRPr lang="en-US" sz="1865"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65" dirty="0">
                <a:solidFill>
                  <a:schemeClr val="accent3">
                    <a:lumMod val="25000"/>
                  </a:schemeClr>
                </a:solidFill>
                <a:latin typeface="Abadi" panose="020B0604020104020204" pitchFamily="34" charset="0"/>
                <a:sym typeface="+mn-ea"/>
              </a:rPr>
              <a:t>Exploratory Data Analysis with Data Visualization</a:t>
            </a:r>
            <a:endParaRPr lang="en-US" sz="1865"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65" dirty="0">
                <a:solidFill>
                  <a:schemeClr val="accent3">
                    <a:lumMod val="25000"/>
                  </a:schemeClr>
                </a:solidFill>
                <a:latin typeface="Abadi" panose="020B0604020104020204" pitchFamily="34" charset="0"/>
                <a:sym typeface="+mn-ea"/>
              </a:rPr>
              <a:t>Interactive Visual Analytics with Folium</a:t>
            </a:r>
            <a:endParaRPr lang="en-US" sz="1865"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65" dirty="0">
                <a:solidFill>
                  <a:schemeClr val="accent3">
                    <a:lumMod val="25000"/>
                  </a:schemeClr>
                </a:solidFill>
                <a:latin typeface="Abadi" panose="020B0604020104020204" pitchFamily="34" charset="0"/>
                <a:sym typeface="+mn-ea"/>
              </a:rPr>
              <a:t>Machine Learning Prediction</a:t>
            </a:r>
            <a:endParaRPr lang="en-US" sz="1865" dirty="0">
              <a:solidFill>
                <a:schemeClr val="accent3">
                  <a:lumMod val="25000"/>
                </a:schemeClr>
              </a:solidFill>
              <a:latin typeface="Abadi" panose="020B0604020104020204" pitchFamily="34" charset="0"/>
            </a:endParaRPr>
          </a:p>
          <a:p>
            <a:pPr>
              <a:lnSpc>
                <a:spcPct val="100000"/>
              </a:lnSpc>
              <a:spcBef>
                <a:spcPts val="1400"/>
              </a:spcBef>
              <a:buFont typeface="Arial" panose="020B0604020202020204" pitchFamily="34" charset="0"/>
              <a:buChar char="•"/>
            </a:pPr>
            <a:r>
              <a:rPr lang="en-US" sz="1865" dirty="0">
                <a:solidFill>
                  <a:schemeClr val="accent3">
                    <a:lumMod val="25000"/>
                  </a:schemeClr>
                </a:solidFill>
                <a:latin typeface="Abadi" panose="020B0604020104020204" pitchFamily="34" charset="0"/>
                <a:sym typeface="+mn-ea"/>
              </a:rPr>
              <a:t>Summary of all results</a:t>
            </a:r>
            <a:endParaRPr lang="en-US" sz="1865"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65" dirty="0">
                <a:solidFill>
                  <a:schemeClr val="accent3">
                    <a:lumMod val="25000"/>
                  </a:schemeClr>
                </a:solidFill>
                <a:latin typeface="Abadi" panose="020B0604020104020204" pitchFamily="34" charset="0"/>
                <a:sym typeface="+mn-ea"/>
              </a:rPr>
              <a:t>Exploratory Data Analysis result</a:t>
            </a:r>
            <a:endParaRPr lang="en-US" sz="1865"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65" dirty="0">
                <a:solidFill>
                  <a:schemeClr val="accent3">
                    <a:lumMod val="25000"/>
                  </a:schemeClr>
                </a:solidFill>
                <a:latin typeface="Abadi" panose="020B0604020104020204" pitchFamily="34" charset="0"/>
                <a:sym typeface="+mn-ea"/>
              </a:rPr>
              <a:t>Interactive analytics in screenshots</a:t>
            </a:r>
            <a:endParaRPr lang="en-US" sz="1865"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65" dirty="0">
                <a:solidFill>
                  <a:schemeClr val="accent3">
                    <a:lumMod val="25000"/>
                  </a:schemeClr>
                </a:solidFill>
                <a:latin typeface="Abadi" panose="020B0604020104020204" pitchFamily="34" charset="0"/>
                <a:sym typeface="+mn-ea"/>
              </a:rPr>
              <a:t>Predictive Analytics result</a:t>
            </a:r>
            <a:endParaRPr lang="en-US" sz="1865" dirty="0">
              <a:solidFill>
                <a:schemeClr val="accent3">
                  <a:lumMod val="25000"/>
                </a:schemeClr>
              </a:solidFill>
              <a:latin typeface="Abadi" panose="020B0604020104020204" pitchFamily="34" charset="0"/>
            </a:endParaRPr>
          </a:p>
          <a:p>
            <a:pPr>
              <a:lnSpc>
                <a:spcPct val="100000"/>
              </a:lnSpc>
              <a:spcBef>
                <a:spcPts val="1400"/>
              </a:spcBef>
            </a:pPr>
            <a:endParaRPr lang="en-US" sz="1865"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stretch>
            <a:fillRect/>
          </a:stretch>
        </p:blipFill>
        <p:spPr>
          <a:xfrm>
            <a:off x="643466" y="1457471"/>
            <a:ext cx="5108891" cy="463336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p:cNvSpPr>
            <a:spLocks noGrp="1" noRot="1" noChangeAspect="1" noMove="1" noResize="1" noEditPoints="1" noAdjustHandles="1" noChangeArrowheads="1" noChangeShapeType="1" noTextEdit="1"/>
          </p:cNvSpPr>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p:cNvSpPr txBox="1"/>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endParaRPr lang="en-US" sz="1700" dirty="0">
              <a:latin typeface="Abadi" panose="020B0604020104020204" pitchFamily="34" charset="0"/>
            </a:endParaRPr>
          </a:p>
        </p:txBody>
      </p:sp>
      <p:pic>
        <p:nvPicPr>
          <p:cNvPr id="6" name="Picture 5"/>
          <p:cNvPicPr>
            <a:picLocks noChangeAspect="1"/>
          </p:cNvPicPr>
          <p:nvPr/>
        </p:nvPicPr>
        <p:blipFill>
          <a:blip r:embed="rId1"/>
          <a:stretch>
            <a:fillRect/>
          </a:stretch>
        </p:blipFill>
        <p:spPr>
          <a:xfrm>
            <a:off x="5445457" y="963426"/>
            <a:ext cx="6155141" cy="4954888"/>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fld>
            <a:endParaRPr lang="en-US" sz="1000">
              <a:solidFill>
                <a:schemeClr val="tx1">
                  <a:lumMod val="50000"/>
                  <a:lumOff val="50000"/>
                </a:schemeClr>
              </a:solidFill>
              <a:latin typeface="+mn-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endParaRPr lang="en-US" dirty="0">
              <a:solidFill>
                <a:srgbClr val="0B49CB"/>
              </a:solidFill>
              <a:latin typeface="Abadi"/>
            </a:endParaRPr>
          </a:p>
        </p:txBody>
      </p:sp>
      <p:pic>
        <p:nvPicPr>
          <p:cNvPr id="6" name="Picture 5"/>
          <p:cNvPicPr>
            <a:picLocks noChangeAspect="1"/>
          </p:cNvPicPr>
          <p:nvPr/>
        </p:nvPicPr>
        <p:blipFill>
          <a:blip r:embed="rId1"/>
          <a:stretch>
            <a:fillRect/>
          </a:stretch>
        </p:blipFill>
        <p:spPr>
          <a:xfrm>
            <a:off x="2023304" y="3075335"/>
            <a:ext cx="7239000" cy="258127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endParaRPr lang="en-US" sz="2000" dirty="0">
              <a:latin typeface="Abadi" panose="020B0604020104020204" pitchFamily="34" charset="0"/>
            </a:endParaRP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776008" y="1589360"/>
            <a:ext cx="6124575" cy="42957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endParaRPr lang="en-US" dirty="0">
              <a:solidFill>
                <a:schemeClr val="bg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6" name="Content Placeholder 5"/>
          <p:cNvPicPr>
            <a:picLocks noGrp="1" noChangeAspect="1"/>
          </p:cNvPicPr>
          <p:nvPr>
            <p:ph idx="4294967295"/>
          </p:nvPr>
        </p:nvPicPr>
        <p:blipFill>
          <a:blip r:embed="rId1"/>
          <a:stretch>
            <a:fillRect/>
          </a:stretch>
        </p:blipFill>
        <p:spPr>
          <a:xfrm>
            <a:off x="770011" y="1308538"/>
            <a:ext cx="10515600" cy="4717035"/>
          </a:xfrm>
          <a:prstGeom prst="rect">
            <a:avLst/>
          </a:prstGeom>
        </p:spPr>
      </p:pic>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endParaRPr lang="en-US" dirty="0">
              <a:solidFill>
                <a:srgbClr val="0B49CB"/>
              </a:solidFill>
              <a:latin typeface="Abad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1"/>
          <a:stretch>
            <a:fillRect/>
          </a:stretch>
        </p:blipFill>
        <p:spPr>
          <a:xfrm>
            <a:off x="770011" y="1253472"/>
            <a:ext cx="10687962" cy="4772101"/>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endParaRPr lang="en-US" dirty="0">
              <a:solidFill>
                <a:srgbClr val="0B49CB"/>
              </a:solidFill>
              <a:latin typeface="Abad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1"/>
          <a:stretch>
            <a:fillRect/>
          </a:stretch>
        </p:blipFill>
        <p:spPr>
          <a:xfrm>
            <a:off x="770010" y="1362318"/>
            <a:ext cx="10092431" cy="5064893"/>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endParaRPr lang="en-US" dirty="0">
              <a:solidFill>
                <a:srgbClr val="0B49CB"/>
              </a:solidFill>
              <a:latin typeface="Abad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endParaRPr lang="en-US" dirty="0">
              <a:solidFill>
                <a:schemeClr val="bg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1"/>
          <a:stretch>
            <a:fillRect/>
          </a:stretch>
        </p:blipFill>
        <p:spPr>
          <a:xfrm>
            <a:off x="752019" y="1454291"/>
            <a:ext cx="10687962" cy="4772101"/>
          </a:xfrm>
          <a:prstGeom prst="rect">
            <a:avLst/>
          </a:prstGeom>
        </p:spPr>
      </p:pic>
      <p:sp>
        <p:nvSpPr>
          <p:cNvPr id="3" name="Slide Number Placeholder 2"/>
          <p:cNvSpPr>
            <a:spLocks noGrp="1"/>
          </p:cNvSpPr>
          <p:nvPr>
            <p:ph type="sldNum" sz="quarter" idx="12"/>
          </p:nvPr>
        </p:nvSpPr>
        <p:spPr>
          <a:xfrm>
            <a:off x="8714772" y="6226392"/>
            <a:ext cx="2743200" cy="401638"/>
          </a:xfrm>
        </p:spPr>
        <p:txBody>
          <a:bodyPr/>
          <a:lstStyle/>
          <a:p>
            <a:fld id="{5075537C-CA84-1446-933C-8E9D027F9201}" type="slidenum">
              <a:rPr lang="en-US" smtClean="0"/>
            </a:fld>
            <a:endParaRPr lang="en-US"/>
          </a:p>
        </p:txBody>
      </p:sp>
      <p:sp>
        <p:nvSpPr>
          <p:cNvPr id="8" name="Title 1"/>
          <p:cNvSpPr txBox="1"/>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endParaRPr lang="en-US" dirty="0">
              <a:solidFill>
                <a:srgbClr val="0B49CB"/>
              </a:solidFill>
              <a:latin typeface="Abad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4855845" y="1388110"/>
            <a:ext cx="6570980" cy="520446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endParaRPr lang="en-US"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885" dirty="0">
                <a:solidFill>
                  <a:schemeClr val="accent3">
                    <a:lumMod val="25000"/>
                  </a:schemeClr>
                </a:solidFill>
                <a:latin typeface="Abadi" panose="020B0604020104020204" pitchFamily="34" charset="0"/>
              </a:rPr>
              <a:t>Space X advertises Falcon 9 rocket launches on its website for 62 million dollars; other suppliers cost up to 165 million dollars each; much of the savings is due to Space X's potential to reuse the first stage. As a matter of fact, if we can predict whether the first stage will land, we can estimate the cost of a launch. This data can be used if another company wants to compete with Space X for a rocket launch. The project's goal is to build a machine learning pipeline that can predict whether the first stage will successfully land.</a:t>
            </a:r>
            <a:endParaRPr lang="en-US" sz="1885"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endParaRPr lang="en-US" sz="2200" dirty="0">
              <a:solidFill>
                <a:schemeClr val="accent3">
                  <a:lumMod val="25000"/>
                </a:schemeClr>
              </a:solidFill>
              <a:latin typeface="Abadi" panose="020B0604020104020204" pitchFamily="34" charset="0"/>
            </a:endParaRPr>
          </a:p>
          <a:p>
            <a:pPr lvl="1">
              <a:spcBef>
                <a:spcPts val="1400"/>
              </a:spcBef>
              <a:buFontTx/>
              <a:buChar char="-"/>
            </a:pPr>
            <a:r>
              <a:rPr lang="en-US" sz="1885" dirty="0">
                <a:solidFill>
                  <a:schemeClr val="accent3">
                    <a:lumMod val="25000"/>
                  </a:schemeClr>
                </a:solidFill>
                <a:latin typeface="Abadi" panose="020B0604020104020204" pitchFamily="34" charset="0"/>
                <a:sym typeface="+mn-ea"/>
              </a:rPr>
              <a:t>What factors determine if the rocket will land successfully?</a:t>
            </a:r>
            <a:endParaRPr lang="en-US" sz="1885" dirty="0">
              <a:solidFill>
                <a:schemeClr val="accent3">
                  <a:lumMod val="25000"/>
                </a:schemeClr>
              </a:solidFill>
              <a:latin typeface="Abadi" panose="020B0604020104020204" pitchFamily="34" charset="0"/>
              <a:sym typeface="+mn-ea"/>
            </a:endParaRPr>
          </a:p>
          <a:p>
            <a:pPr lvl="1">
              <a:spcBef>
                <a:spcPts val="1400"/>
              </a:spcBef>
              <a:buFontTx/>
              <a:buChar char="-"/>
            </a:pPr>
            <a:r>
              <a:rPr lang="en-US" sz="1885" dirty="0">
                <a:solidFill>
                  <a:schemeClr val="accent3">
                    <a:lumMod val="25000"/>
                  </a:schemeClr>
                </a:solidFill>
                <a:latin typeface="Abadi" panose="020B0604020104020204" pitchFamily="34" charset="0"/>
                <a:sym typeface="+mn-ea"/>
              </a:rPr>
              <a:t>What operating conditions needs to be in place to ensure a successful landing program</a:t>
            </a:r>
            <a:endParaRPr lang="en-US" sz="1885" spc="-25" dirty="0">
              <a:solidFill>
                <a:schemeClr val="accent3">
                  <a:lumMod val="25000"/>
                </a:schemeClr>
              </a:solidFill>
              <a:latin typeface="Abadi" panose="020B0604020104020204" pitchFamily="34" charset="0"/>
              <a:cs typeface="Carlito"/>
              <a:sym typeface="+mn-ea"/>
            </a:endParaRPr>
          </a:p>
        </p:txBody>
      </p:sp>
      <p:sp>
        <p:nvSpPr>
          <p:cNvPr id="7" name="object 7"/>
          <p:cNvSpPr/>
          <p:nvPr/>
        </p:nvSpPr>
        <p:spPr>
          <a:xfrm>
            <a:off x="598805" y="1534160"/>
            <a:ext cx="4043045" cy="4892675"/>
          </a:xfrm>
          <a:prstGeom prst="rect">
            <a:avLst/>
          </a:prstGeom>
          <a:blipFill>
            <a:blip r:embed="rId2" cstate="print"/>
            <a:stretch>
              <a:fillRect/>
            </a:stretch>
          </a:blipFill>
        </p:spPr>
        <p:txBody>
          <a:bodyPr wrap="square" lIns="0" tIns="0" rIns="0" bIns="0" rtlCol="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1"/>
          <a:stretch>
            <a:fillRect/>
          </a:stretch>
        </p:blipFill>
        <p:spPr>
          <a:xfrm>
            <a:off x="2123100" y="1242623"/>
            <a:ext cx="7790783" cy="4440746"/>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
        <p:nvSpPr>
          <p:cNvPr id="26" name="Title 1"/>
          <p:cNvSpPr txBox="1"/>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endParaRPr lang="en-US" dirty="0">
              <a:solidFill>
                <a:srgbClr val="0B49CB"/>
              </a:solidFill>
              <a:latin typeface="Abadi"/>
            </a:endParaRPr>
          </a:p>
          <a:p>
            <a:endParaRPr lang="en-US" dirty="0">
              <a:solidFill>
                <a:srgbClr val="0B49CB"/>
              </a:solidFill>
              <a:latin typeface="Abad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endParaRPr lang="en-US" sz="2500" kern="1200" dirty="0">
              <a:solidFill>
                <a:srgbClr val="0B49CB"/>
              </a:solidFill>
              <a:latin typeface="Abadi" panose="020B0604020104020204" pitchFamily="34" charset="0"/>
              <a:ea typeface="+mj-ea"/>
              <a:cs typeface="+mj-cs"/>
            </a:endParaRPr>
          </a:p>
        </p:txBody>
      </p:sp>
      <p:sp>
        <p:nvSpPr>
          <p:cNvPr id="17" name="Rectangle 16"/>
          <p:cNvSpPr>
            <a:spLocks noGrp="1" noRot="1" noChangeAspect="1" noMove="1" noResize="1" noEditPoints="1" noAdjustHandles="1" noChangeArrowheads="1" noChangeShapeType="1" noTextEdit="1"/>
          </p:cNvSpPr>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pic>
        <p:nvPicPr>
          <p:cNvPr id="4" name="Content Placeholder 3" descr="Graphical user interface, application&#10;&#10;Description automatically generated"/>
          <p:cNvPicPr>
            <a:picLocks noGrp="1" noChangeAspect="1"/>
          </p:cNvPicPr>
          <p:nvPr>
            <p:ph idx="4294967295"/>
          </p:nvPr>
        </p:nvPicPr>
        <p:blipFill>
          <a:blip r:embed="rId1"/>
          <a:stretch>
            <a:fillRect/>
          </a:stretch>
        </p:blipFill>
        <p:spPr>
          <a:xfrm>
            <a:off x="838200" y="2191367"/>
            <a:ext cx="10515599" cy="3785614"/>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endParaRPr lang="en-US" dirty="0">
              <a:solidFill>
                <a:schemeClr val="bg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4" name="Rectangle 1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p:cNvSpPr>
            <a:spLocks noGrp="1" noRot="1" noChangeAspect="1" noMove="1" noResize="1" noEditPoints="1" noAdjustHandles="1" noChangeArrowheads="1" noChangeShapeType="1" noTextEdit="1"/>
          </p:cNvSpPr>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Title 1"/>
          <p:cNvSpPr txBox="1"/>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endParaRPr lang="en-US" sz="3700" kern="1200" dirty="0">
              <a:solidFill>
                <a:srgbClr val="0B49CB"/>
              </a:solidFill>
              <a:latin typeface="Abadi" panose="020B0604020104020204" pitchFamily="34" charset="0"/>
              <a:ea typeface="+mj-ea"/>
              <a:cs typeface="+mj-cs"/>
            </a:endParaRPr>
          </a:p>
        </p:txBody>
      </p:sp>
      <p:sp>
        <p:nvSpPr>
          <p:cNvPr id="18" name="Rectangle 17"/>
          <p:cNvSpPr>
            <a:spLocks noGrp="1" noRot="1" noChangeAspect="1" noMove="1" noResize="1" noEditPoints="1" noAdjustHandles="1" noChangeArrowheads="1" noChangeShapeType="1" noTextEdit="1"/>
          </p:cNvSpPr>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a:endParaRPr>
          </a:p>
        </p:txBody>
      </p:sp>
      <p:sp>
        <p:nvSpPr>
          <p:cNvPr id="20" name="Rectangle 19"/>
          <p:cNvSpPr>
            <a:spLocks noGrp="1" noRot="1" noChangeAspect="1" noMove="1" noResize="1" noEditPoints="1" noAdjustHandles="1" noChangeArrowheads="1" noChangeShapeType="1" noTextEdit="1"/>
          </p:cNvSpPr>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5" name="Content Placeholder 4"/>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endParaRPr lang="en-US" sz="2200" dirty="0">
              <a:latin typeface="Abadi" panose="020B0604020104020204" pitchFamily="34" charset="0"/>
            </a:endParaRPr>
          </a:p>
          <a:p>
            <a:pPr>
              <a:spcBef>
                <a:spcPts val="1400"/>
              </a:spcBef>
            </a:pPr>
            <a:endParaRPr lang="en-US" sz="1800" dirty="0"/>
          </a:p>
        </p:txBody>
      </p:sp>
      <p:pic>
        <p:nvPicPr>
          <p:cNvPr id="3" name="Picture 2"/>
          <p:cNvPicPr>
            <a:picLocks noChangeAspect="1"/>
          </p:cNvPicPr>
          <p:nvPr/>
        </p:nvPicPr>
        <p:blipFill>
          <a:blip r:embed="rId1"/>
          <a:stretch>
            <a:fillRect/>
          </a:stretch>
        </p:blipFill>
        <p:spPr>
          <a:xfrm>
            <a:off x="557784" y="2815221"/>
            <a:ext cx="11164824" cy="3321534"/>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fld>
            <a:endParaRPr lang="en-US" sz="1200">
              <a:solidFill>
                <a:schemeClr val="tx1">
                  <a:lumMod val="50000"/>
                  <a:lumOff val="50000"/>
                </a:schemeClr>
              </a:solidFill>
              <a:latin typeface="+mn-l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p:cNvPicPr>
            <a:picLocks noChangeAspect="1"/>
          </p:cNvPicPr>
          <p:nvPr/>
        </p:nvPicPr>
        <p:blipFill>
          <a:blip r:embed="rId1"/>
          <a:stretch>
            <a:fillRect/>
          </a:stretch>
        </p:blipFill>
        <p:spPr>
          <a:xfrm>
            <a:off x="6561574" y="1880339"/>
            <a:ext cx="4281910" cy="309732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latin typeface="Abadi" panose="020B0604020104020204" pitchFamily="34" charset="0"/>
              </a:rPr>
              <a:t>Launch success rate started to increase in 2013 till 2020.</a:t>
            </a:r>
            <a:endParaRPr lang="en-US" sz="2200" dirty="0">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
        <p:nvSpPr>
          <p:cNvPr id="2" name="TextBox 1"/>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endParaRPr lang="en-US"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endParaRPr lang="en-US" sz="8800" dirty="0">
              <a:solidFill>
                <a:srgbClr val="0B49CB"/>
              </a:solidFill>
              <a:latin typeface="Abadi"/>
            </a:endParaRPr>
          </a:p>
          <a:p>
            <a:pPr>
              <a:lnSpc>
                <a:spcPct val="120000"/>
              </a:lnSpc>
              <a:spcBef>
                <a:spcPts val="1400"/>
              </a:spcBef>
            </a:pPr>
            <a:r>
              <a:rPr lang="en-US" sz="8800" dirty="0">
                <a:solidFill>
                  <a:schemeClr val="accent3">
                    <a:lumMod val="25000"/>
                  </a:schemeClr>
                </a:solidFill>
                <a:latin typeface="Abadi"/>
              </a:rPr>
              <a:t>Data collection methodology:</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Combined data from SpaceX public API and SpaceX Wikipedia page</a:t>
            </a:r>
            <a:endParaRPr lang="en-US" sz="7600" dirty="0">
              <a:solidFill>
                <a:schemeClr val="bg2">
                  <a:lumMod val="50000"/>
                </a:schemeClr>
              </a:solidFill>
              <a:latin typeface="Abadi"/>
            </a:endParaRPr>
          </a:p>
          <a:p>
            <a:pPr lvl="1">
              <a:lnSpc>
                <a:spcPct val="120000"/>
              </a:lnSpc>
              <a:spcBef>
                <a:spcPts val="1400"/>
              </a:spcBef>
            </a:pPr>
            <a:r>
              <a:rPr lang="en-US" sz="8800" dirty="0">
                <a:solidFill>
                  <a:schemeClr val="accent3">
                    <a:lumMod val="25000"/>
                  </a:schemeClr>
                </a:solidFill>
                <a:latin typeface="Abadi"/>
              </a:rPr>
              <a:t>Perform data wrangling</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Classifying true landings as successful and unsuccessful otherwise</a:t>
            </a:r>
            <a:endParaRPr lang="en-US" sz="7600" dirty="0">
              <a:solidFill>
                <a:schemeClr val="bg2">
                  <a:lumMod val="50000"/>
                </a:schemeClr>
              </a:solidFill>
              <a:latin typeface="Abadi"/>
            </a:endParaRPr>
          </a:p>
          <a:p>
            <a:pPr lvl="1">
              <a:lnSpc>
                <a:spcPct val="120000"/>
              </a:lnSpc>
              <a:spcBef>
                <a:spcPts val="1400"/>
              </a:spcBef>
            </a:pPr>
            <a:r>
              <a:rPr lang="en-US" sz="7600" dirty="0">
                <a:solidFill>
                  <a:schemeClr val="bg2">
                    <a:lumMod val="50000"/>
                  </a:schemeClr>
                </a:solidFill>
                <a:latin typeface="Abadi"/>
                <a:sym typeface="+mn-ea"/>
              </a:rPr>
              <a:t>One-hot encoding was applied to categorical features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predictive analysis using classification models</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Tuned models using GridSearchCV</a:t>
            </a:r>
            <a:endParaRPr lang="en-US" sz="7600" dirty="0">
              <a:solidFill>
                <a:schemeClr val="bg2">
                  <a:lumMod val="50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825625"/>
            <a:ext cx="10515600" cy="4351338"/>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sym typeface="+mn-ea"/>
              </a:rPr>
              <a:t>The data was collected using various methods</a:t>
            </a:r>
            <a:endParaRPr lang="en-US" sz="22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2200" dirty="0">
                <a:solidFill>
                  <a:schemeClr val="accent3">
                    <a:lumMod val="25000"/>
                  </a:schemeClr>
                </a:solidFill>
                <a:latin typeface="Abadi" panose="020B0604020104020204" pitchFamily="34" charset="0"/>
                <a:sym typeface="+mn-ea"/>
              </a:rPr>
              <a:t>Data collection was done using get request to the SpaceX API.</a:t>
            </a:r>
            <a:endParaRPr lang="en-US" sz="22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2200" dirty="0">
                <a:solidFill>
                  <a:schemeClr val="accent3">
                    <a:lumMod val="25000"/>
                  </a:schemeClr>
                </a:solidFill>
                <a:latin typeface="Abadi" panose="020B0604020104020204" pitchFamily="34" charset="0"/>
                <a:sym typeface="+mn-ea"/>
              </a:rPr>
              <a:t>Next, we decoded the response content as a Json using .json() function call and turn it into a pandas </a:t>
            </a:r>
            <a:r>
              <a:rPr lang="en-US" sz="2200" dirty="0" err="1">
                <a:solidFill>
                  <a:schemeClr val="accent3">
                    <a:lumMod val="25000"/>
                  </a:schemeClr>
                </a:solidFill>
                <a:latin typeface="Abadi" panose="020B0604020104020204" pitchFamily="34" charset="0"/>
                <a:sym typeface="+mn-ea"/>
              </a:rPr>
              <a:t>dataframe</a:t>
            </a:r>
            <a:r>
              <a:rPr lang="en-US" sz="2200" dirty="0">
                <a:solidFill>
                  <a:schemeClr val="accent3">
                    <a:lumMod val="25000"/>
                  </a:schemeClr>
                </a:solidFill>
                <a:latin typeface="Abadi" panose="020B0604020104020204" pitchFamily="34" charset="0"/>
                <a:sym typeface="+mn-ea"/>
              </a:rPr>
              <a:t> using .</a:t>
            </a:r>
            <a:r>
              <a:rPr lang="en-US" sz="2200" dirty="0" err="1">
                <a:solidFill>
                  <a:schemeClr val="accent3">
                    <a:lumMod val="25000"/>
                  </a:schemeClr>
                </a:solidFill>
                <a:latin typeface="Abadi" panose="020B0604020104020204" pitchFamily="34" charset="0"/>
                <a:sym typeface="+mn-ea"/>
              </a:rPr>
              <a:t>json_normalize</a:t>
            </a:r>
            <a:r>
              <a:rPr lang="en-US" sz="2200" dirty="0">
                <a:solidFill>
                  <a:schemeClr val="accent3">
                    <a:lumMod val="25000"/>
                  </a:schemeClr>
                </a:solidFill>
                <a:latin typeface="Abadi" panose="020B0604020104020204" pitchFamily="34" charset="0"/>
                <a:sym typeface="+mn-ea"/>
              </a:rPr>
              <a:t>().</a:t>
            </a:r>
            <a:endParaRPr lang="en-US" sz="22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2200" dirty="0">
                <a:solidFill>
                  <a:schemeClr val="accent3">
                    <a:lumMod val="25000"/>
                  </a:schemeClr>
                </a:solidFill>
                <a:latin typeface="Abadi" panose="020B0604020104020204" pitchFamily="34" charset="0"/>
                <a:sym typeface="+mn-ea"/>
              </a:rPr>
              <a:t>We then cleaned the data, checked for missing values and fill in missing values where necessary.</a:t>
            </a:r>
            <a:endParaRPr lang="en-US" sz="22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2200" dirty="0">
                <a:solidFill>
                  <a:schemeClr val="accent3">
                    <a:lumMod val="25000"/>
                  </a:schemeClr>
                </a:solidFill>
                <a:latin typeface="Abadi" panose="020B0604020104020204" pitchFamily="34" charset="0"/>
                <a:sym typeface="+mn-ea"/>
              </a:rPr>
              <a:t>In addition, we performed web scraping from Wikipedia for Falcon 9 launch records with BeautifulSoup. </a:t>
            </a:r>
            <a:endParaRPr lang="en-US" sz="22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2200" dirty="0">
                <a:solidFill>
                  <a:schemeClr val="accent3">
                    <a:lumMod val="25000"/>
                  </a:schemeClr>
                </a:solidFill>
                <a:latin typeface="Abadi" panose="020B0604020104020204" pitchFamily="34" charset="0"/>
                <a:sym typeface="+mn-ea"/>
              </a:rPr>
              <a:t>The objective was to extract the launch records as HTML table, parse the table and convert it to a pandas </a:t>
            </a:r>
            <a:r>
              <a:rPr lang="en-US" sz="2200" dirty="0" err="1">
                <a:solidFill>
                  <a:schemeClr val="accent3">
                    <a:lumMod val="25000"/>
                  </a:schemeClr>
                </a:solidFill>
                <a:latin typeface="Abadi" panose="020B0604020104020204" pitchFamily="34" charset="0"/>
                <a:sym typeface="+mn-ea"/>
              </a:rPr>
              <a:t>dataframe</a:t>
            </a:r>
            <a:r>
              <a:rPr lang="en-US" sz="2200" dirty="0">
                <a:solidFill>
                  <a:schemeClr val="accent3">
                    <a:lumMod val="25000"/>
                  </a:schemeClr>
                </a:solidFill>
                <a:latin typeface="Abadi" panose="020B0604020104020204" pitchFamily="34" charset="0"/>
                <a:sym typeface="+mn-ea"/>
              </a:rPr>
              <a:t> for future analysis.</a:t>
            </a:r>
            <a:endParaRPr lang="en-US"/>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0B49CB"/>
              </a:solidFill>
              <a:latin typeface="Abadi"/>
            </a:endParaRPr>
          </a:p>
        </p:txBody>
      </p:sp>
      <p:grpSp>
        <p:nvGrpSpPr>
          <p:cNvPr id="2" name="object 2"/>
          <p:cNvGrpSpPr/>
          <p:nvPr/>
        </p:nvGrpSpPr>
        <p:grpSpPr>
          <a:xfrm>
            <a:off x="454025" y="1388110"/>
            <a:ext cx="3670300" cy="5275580"/>
            <a:chOff x="0" y="0"/>
            <a:chExt cx="4104004" cy="6858000"/>
          </a:xfrm>
          <a:solidFill>
            <a:schemeClr val="accent3"/>
          </a:solidFill>
        </p:grpSpPr>
        <p:sp>
          <p:nvSpPr>
            <p:cNvPr id="7" name="object 3"/>
            <p:cNvSpPr/>
            <p:nvPr/>
          </p:nvSpPr>
          <p:spPr>
            <a:xfrm>
              <a:off x="0" y="0"/>
              <a:ext cx="4050665" cy="6858000"/>
            </a:xfrm>
            <a:custGeom>
              <a:avLst/>
              <a:gdLst/>
              <a:ahLst/>
              <a:cxnLst/>
              <a:rect l="l" t="t" r="r" b="b"/>
              <a:pathLst>
                <a:path w="4050665" h="6858000">
                  <a:moveTo>
                    <a:pt x="4050284" y="0"/>
                  </a:moveTo>
                  <a:lnTo>
                    <a:pt x="0" y="0"/>
                  </a:lnTo>
                  <a:lnTo>
                    <a:pt x="0" y="6858000"/>
                  </a:lnTo>
                  <a:lnTo>
                    <a:pt x="4050284" y="6858000"/>
                  </a:lnTo>
                  <a:lnTo>
                    <a:pt x="4050284" y="0"/>
                  </a:lnTo>
                  <a:close/>
                </a:path>
              </a:pathLst>
            </a:custGeom>
            <a:grpFill/>
          </p:spPr>
          <p:txBody>
            <a:bodyPr wrap="square" lIns="0" tIns="0" rIns="0" bIns="0" rtlCol="0"/>
            <a:p/>
          </p:txBody>
        </p:sp>
        <p:sp>
          <p:nvSpPr>
            <p:cNvPr id="8" name="object 4"/>
            <p:cNvSpPr/>
            <p:nvPr/>
          </p:nvSpPr>
          <p:spPr>
            <a:xfrm>
              <a:off x="4040123" y="0"/>
              <a:ext cx="64135" cy="6858000"/>
            </a:xfrm>
            <a:custGeom>
              <a:avLst/>
              <a:gdLst/>
              <a:ahLst/>
              <a:cxnLst/>
              <a:rect l="l" t="t" r="r" b="b"/>
              <a:pathLst>
                <a:path w="64135" h="6858000">
                  <a:moveTo>
                    <a:pt x="63880" y="0"/>
                  </a:moveTo>
                  <a:lnTo>
                    <a:pt x="0" y="0"/>
                  </a:lnTo>
                  <a:lnTo>
                    <a:pt x="0" y="6858000"/>
                  </a:lnTo>
                  <a:lnTo>
                    <a:pt x="63880" y="6858000"/>
                  </a:lnTo>
                  <a:lnTo>
                    <a:pt x="63880" y="0"/>
                  </a:lnTo>
                  <a:close/>
                </a:path>
              </a:pathLst>
            </a:custGeom>
            <a:grpFill/>
          </p:spPr>
          <p:txBody>
            <a:bodyPr wrap="square" lIns="0" tIns="0" rIns="0" bIns="0" rtlCol="0"/>
            <a:p/>
          </p:txBody>
        </p:sp>
      </p:grpSp>
      <p:sp>
        <p:nvSpPr>
          <p:cNvPr id="9" name="object 5"/>
          <p:cNvSpPr txBox="1"/>
          <p:nvPr/>
        </p:nvSpPr>
        <p:spPr>
          <a:xfrm>
            <a:off x="535635" y="1882902"/>
            <a:ext cx="3016885" cy="1045210"/>
          </a:xfrm>
          <a:prstGeom prst="rect">
            <a:avLst/>
          </a:prstGeom>
        </p:spPr>
        <p:txBody>
          <a:bodyPr vert="horz" wrap="square" lIns="0" tIns="12700" rIns="0" bIns="0" rtlCol="0">
            <a:spAutoFit/>
          </a:bodyPr>
          <a:p>
            <a:pPr marL="12700">
              <a:lnSpc>
                <a:spcPts val="4015"/>
              </a:lnSpc>
              <a:spcBef>
                <a:spcPts val="100"/>
              </a:spcBef>
            </a:pPr>
            <a:r>
              <a:rPr sz="3600" spc="-280" dirty="0">
                <a:solidFill>
                  <a:srgbClr val="FFFFFF"/>
                </a:solidFill>
                <a:latin typeface="Arial" panose="020B0604020202020204"/>
                <a:cs typeface="Arial" panose="020B0604020202020204"/>
              </a:rPr>
              <a:t>Data </a:t>
            </a:r>
            <a:r>
              <a:rPr sz="3600" spc="-185" dirty="0">
                <a:solidFill>
                  <a:srgbClr val="FFFFFF"/>
                </a:solidFill>
                <a:latin typeface="Arial" panose="020B0604020202020204"/>
                <a:cs typeface="Arial" panose="020B0604020202020204"/>
              </a:rPr>
              <a:t>Collection</a:t>
            </a:r>
            <a:r>
              <a:rPr sz="3600" spc="-525" dirty="0">
                <a:solidFill>
                  <a:srgbClr val="FFFFFF"/>
                </a:solidFill>
                <a:latin typeface="Arial" panose="020B0604020202020204"/>
                <a:cs typeface="Arial" panose="020B0604020202020204"/>
              </a:rPr>
              <a:t> </a:t>
            </a:r>
            <a:r>
              <a:rPr sz="3600" spc="-210" dirty="0">
                <a:solidFill>
                  <a:srgbClr val="FFFFFF"/>
                </a:solidFill>
                <a:latin typeface="Arial" panose="020B0604020202020204"/>
                <a:cs typeface="Arial" panose="020B0604020202020204"/>
              </a:rPr>
              <a:t>–</a:t>
            </a:r>
            <a:endParaRPr sz="3600">
              <a:latin typeface="Arial" panose="020B0604020202020204"/>
              <a:cs typeface="Arial" panose="020B0604020202020204"/>
            </a:endParaRPr>
          </a:p>
          <a:p>
            <a:pPr marL="12700">
              <a:lnSpc>
                <a:spcPts val="4015"/>
              </a:lnSpc>
            </a:pPr>
            <a:r>
              <a:rPr sz="3600" spc="-425" dirty="0">
                <a:solidFill>
                  <a:srgbClr val="FFFFFF"/>
                </a:solidFill>
                <a:latin typeface="Arial" panose="020B0604020202020204"/>
                <a:cs typeface="Arial" panose="020B0604020202020204"/>
              </a:rPr>
              <a:t>SpaceX</a:t>
            </a:r>
            <a:r>
              <a:rPr sz="3600" spc="-385" dirty="0">
                <a:solidFill>
                  <a:srgbClr val="FFFFFF"/>
                </a:solidFill>
                <a:latin typeface="Arial" panose="020B0604020202020204"/>
                <a:cs typeface="Arial" panose="020B0604020202020204"/>
              </a:rPr>
              <a:t> API</a:t>
            </a:r>
            <a:endParaRPr sz="3600">
              <a:latin typeface="Arial" panose="020B0604020202020204"/>
              <a:cs typeface="Arial" panose="020B0604020202020204"/>
            </a:endParaRPr>
          </a:p>
        </p:txBody>
      </p:sp>
      <p:sp>
        <p:nvSpPr>
          <p:cNvPr id="10" name="object 6"/>
          <p:cNvSpPr/>
          <p:nvPr/>
        </p:nvSpPr>
        <p:spPr>
          <a:xfrm>
            <a:off x="5062728" y="1876043"/>
            <a:ext cx="237744" cy="1389888"/>
          </a:xfrm>
          <a:prstGeom prst="rect">
            <a:avLst/>
          </a:prstGeom>
          <a:blipFill>
            <a:blip r:embed="rId2" cstate="print"/>
            <a:stretch>
              <a:fillRect/>
            </a:stretch>
          </a:blipFill>
        </p:spPr>
        <p:txBody>
          <a:bodyPr wrap="square" lIns="0" tIns="0" rIns="0" bIns="0" rtlCol="0"/>
          <a:p/>
        </p:txBody>
      </p:sp>
      <p:grpSp>
        <p:nvGrpSpPr>
          <p:cNvPr id="11" name="object 7"/>
          <p:cNvGrpSpPr/>
          <p:nvPr/>
        </p:nvGrpSpPr>
        <p:grpSpPr>
          <a:xfrm>
            <a:off x="4800091" y="1600200"/>
            <a:ext cx="1851660" cy="1607820"/>
            <a:chOff x="4782311" y="1478280"/>
            <a:chExt cx="1851660" cy="1607820"/>
          </a:xfrm>
          <a:solidFill>
            <a:schemeClr val="accent3"/>
          </a:solidFill>
        </p:grpSpPr>
        <p:sp>
          <p:nvSpPr>
            <p:cNvPr id="12" name="object 8"/>
            <p:cNvSpPr/>
            <p:nvPr/>
          </p:nvSpPr>
          <p:spPr>
            <a:xfrm>
              <a:off x="5084063" y="1766316"/>
              <a:ext cx="158496" cy="1319784"/>
            </a:xfrm>
            <a:prstGeom prst="rect">
              <a:avLst/>
            </a:prstGeom>
            <a:grpFill/>
          </p:spPr>
          <p:txBody>
            <a:bodyPr wrap="square" lIns="0" tIns="0" rIns="0" bIns="0" rtlCol="0"/>
            <a:p/>
          </p:txBody>
        </p:sp>
        <p:sp>
          <p:nvSpPr>
            <p:cNvPr id="13" name="object 9"/>
            <p:cNvSpPr/>
            <p:nvPr/>
          </p:nvSpPr>
          <p:spPr>
            <a:xfrm>
              <a:off x="4782311" y="1478280"/>
              <a:ext cx="1851660" cy="1143000"/>
            </a:xfrm>
            <a:prstGeom prst="rect">
              <a:avLst/>
            </a:prstGeom>
            <a:grpFill/>
          </p:spPr>
          <p:txBody>
            <a:bodyPr wrap="square" lIns="0" tIns="0" rIns="0" bIns="0" rtlCol="0"/>
            <a:p/>
          </p:txBody>
        </p:sp>
        <p:sp>
          <p:nvSpPr>
            <p:cNvPr id="14" name="object 10"/>
            <p:cNvSpPr/>
            <p:nvPr/>
          </p:nvSpPr>
          <p:spPr>
            <a:xfrm>
              <a:off x="4888991" y="1719072"/>
              <a:ext cx="1677923" cy="696467"/>
            </a:xfrm>
            <a:prstGeom prst="rect">
              <a:avLst/>
            </a:prstGeom>
            <a:grpFill/>
          </p:spPr>
          <p:txBody>
            <a:bodyPr wrap="square" lIns="0" tIns="0" rIns="0" bIns="0" rtlCol="0"/>
            <a:p/>
          </p:txBody>
        </p:sp>
        <p:sp>
          <p:nvSpPr>
            <p:cNvPr id="15" name="object 11"/>
            <p:cNvSpPr/>
            <p:nvPr/>
          </p:nvSpPr>
          <p:spPr>
            <a:xfrm>
              <a:off x="4803647" y="1499616"/>
              <a:ext cx="1772411" cy="1063752"/>
            </a:xfrm>
            <a:prstGeom prst="rect">
              <a:avLst/>
            </a:prstGeom>
            <a:grpFill/>
          </p:spPr>
          <p:txBody>
            <a:bodyPr wrap="square" lIns="0" tIns="0" rIns="0" bIns="0" rtlCol="0"/>
            <a:p/>
          </p:txBody>
        </p:sp>
      </p:grpSp>
      <p:sp>
        <p:nvSpPr>
          <p:cNvPr id="16" name="object 12"/>
          <p:cNvSpPr txBox="1"/>
          <p:nvPr/>
        </p:nvSpPr>
        <p:spPr>
          <a:xfrm>
            <a:off x="5015865" y="1887981"/>
            <a:ext cx="1327150" cy="462915"/>
          </a:xfrm>
          <a:prstGeom prst="rect">
            <a:avLst/>
          </a:prstGeom>
        </p:spPr>
        <p:txBody>
          <a:bodyPr vert="horz" wrap="square" lIns="0" tIns="36195" rIns="0" bIns="0" rtlCol="0">
            <a:spAutoFit/>
          </a:bodyPr>
          <a:p>
            <a:pPr marL="479425" marR="5080" indent="-466725">
              <a:lnSpc>
                <a:spcPts val="1640"/>
              </a:lnSpc>
              <a:spcBef>
                <a:spcPts val="285"/>
              </a:spcBef>
            </a:pPr>
            <a:r>
              <a:rPr sz="1500" spc="-5" dirty="0">
                <a:solidFill>
                  <a:srgbClr val="FFFFFF"/>
                </a:solidFill>
                <a:latin typeface="Carlito"/>
                <a:cs typeface="Carlito"/>
              </a:rPr>
              <a:t>Request </a:t>
            </a:r>
            <a:r>
              <a:rPr sz="1500" spc="-10" dirty="0">
                <a:solidFill>
                  <a:srgbClr val="FFFFFF"/>
                </a:solidFill>
                <a:latin typeface="Carlito"/>
                <a:cs typeface="Carlito"/>
              </a:rPr>
              <a:t>(Space</a:t>
            </a:r>
            <a:r>
              <a:rPr sz="1500" spc="-240" dirty="0">
                <a:solidFill>
                  <a:srgbClr val="FFFFFF"/>
                </a:solidFill>
                <a:latin typeface="Carlito"/>
                <a:cs typeface="Carlito"/>
              </a:rPr>
              <a:t> </a:t>
            </a:r>
            <a:r>
              <a:rPr sz="1500" dirty="0">
                <a:solidFill>
                  <a:srgbClr val="FFFFFF"/>
                </a:solidFill>
                <a:latin typeface="Carlito"/>
                <a:cs typeface="Carlito"/>
              </a:rPr>
              <a:t>X  APIs)</a:t>
            </a:r>
            <a:endParaRPr sz="1500">
              <a:latin typeface="Carlito"/>
              <a:cs typeface="Carlito"/>
            </a:endParaRPr>
          </a:p>
        </p:txBody>
      </p:sp>
      <p:grpSp>
        <p:nvGrpSpPr>
          <p:cNvPr id="17" name="object 13"/>
          <p:cNvGrpSpPr/>
          <p:nvPr/>
        </p:nvGrpSpPr>
        <p:grpSpPr>
          <a:xfrm>
            <a:off x="4782311" y="2929127"/>
            <a:ext cx="1851660" cy="1666239"/>
            <a:chOff x="4782311" y="2807207"/>
            <a:chExt cx="1851660" cy="1666239"/>
          </a:xfrm>
          <a:solidFill>
            <a:schemeClr val="accent3"/>
          </a:solidFill>
        </p:grpSpPr>
        <p:sp>
          <p:nvSpPr>
            <p:cNvPr id="18" name="object 14"/>
            <p:cNvSpPr/>
            <p:nvPr/>
          </p:nvSpPr>
          <p:spPr>
            <a:xfrm>
              <a:off x="5062727" y="3073907"/>
              <a:ext cx="237744" cy="1399032"/>
            </a:xfrm>
            <a:prstGeom prst="rect">
              <a:avLst/>
            </a:prstGeom>
            <a:grpFill/>
          </p:spPr>
          <p:txBody>
            <a:bodyPr wrap="square" lIns="0" tIns="0" rIns="0" bIns="0" rtlCol="0"/>
            <a:p/>
          </p:txBody>
        </p:sp>
        <p:sp>
          <p:nvSpPr>
            <p:cNvPr id="19" name="object 15"/>
            <p:cNvSpPr/>
            <p:nvPr/>
          </p:nvSpPr>
          <p:spPr>
            <a:xfrm>
              <a:off x="5084063" y="3095243"/>
              <a:ext cx="158496" cy="1319784"/>
            </a:xfrm>
            <a:prstGeom prst="rect">
              <a:avLst/>
            </a:prstGeom>
            <a:grpFill/>
          </p:spPr>
          <p:txBody>
            <a:bodyPr wrap="square" lIns="0" tIns="0" rIns="0" bIns="0" rtlCol="0"/>
            <a:p/>
          </p:txBody>
        </p:sp>
        <p:sp>
          <p:nvSpPr>
            <p:cNvPr id="20" name="object 16"/>
            <p:cNvSpPr/>
            <p:nvPr/>
          </p:nvSpPr>
          <p:spPr>
            <a:xfrm>
              <a:off x="4782311" y="2807207"/>
              <a:ext cx="1851660" cy="1143000"/>
            </a:xfrm>
            <a:prstGeom prst="rect">
              <a:avLst/>
            </a:prstGeom>
            <a:grpFill/>
          </p:spPr>
          <p:txBody>
            <a:bodyPr wrap="square" lIns="0" tIns="0" rIns="0" bIns="0" rtlCol="0"/>
            <a:p/>
          </p:txBody>
        </p:sp>
        <p:sp>
          <p:nvSpPr>
            <p:cNvPr id="21" name="object 17"/>
            <p:cNvSpPr/>
            <p:nvPr/>
          </p:nvSpPr>
          <p:spPr>
            <a:xfrm>
              <a:off x="4888991" y="2839211"/>
              <a:ext cx="1677923" cy="1115568"/>
            </a:xfrm>
            <a:prstGeom prst="rect">
              <a:avLst/>
            </a:prstGeom>
            <a:grpFill/>
          </p:spPr>
          <p:txBody>
            <a:bodyPr wrap="square" lIns="0" tIns="0" rIns="0" bIns="0" rtlCol="0"/>
            <a:p/>
          </p:txBody>
        </p:sp>
        <p:sp>
          <p:nvSpPr>
            <p:cNvPr id="22" name="object 18"/>
            <p:cNvSpPr/>
            <p:nvPr/>
          </p:nvSpPr>
          <p:spPr>
            <a:xfrm>
              <a:off x="4803647" y="2828543"/>
              <a:ext cx="1772411" cy="1063752"/>
            </a:xfrm>
            <a:prstGeom prst="rect">
              <a:avLst/>
            </a:prstGeom>
            <a:grpFill/>
          </p:spPr>
          <p:txBody>
            <a:bodyPr wrap="square" lIns="0" tIns="0" rIns="0" bIns="0" rtlCol="0"/>
            <a:p/>
          </p:txBody>
        </p:sp>
      </p:grpSp>
      <p:sp>
        <p:nvSpPr>
          <p:cNvPr id="23" name="object 19"/>
          <p:cNvSpPr txBox="1"/>
          <p:nvPr/>
        </p:nvSpPr>
        <p:spPr>
          <a:xfrm>
            <a:off x="5062855" y="2961005"/>
            <a:ext cx="1290320" cy="1092835"/>
          </a:xfrm>
          <a:prstGeom prst="rect">
            <a:avLst/>
          </a:prstGeom>
        </p:spPr>
        <p:txBody>
          <a:bodyPr vert="horz" wrap="square" lIns="0" tIns="31750" rIns="0" bIns="0" rtlCol="0">
            <a:spAutoFit/>
          </a:bodyPr>
          <a:p>
            <a:pPr marL="12700" marR="5080" indent="4445" algn="ctr">
              <a:lnSpc>
                <a:spcPct val="92000"/>
              </a:lnSpc>
              <a:spcBef>
                <a:spcPts val="250"/>
              </a:spcBef>
            </a:pPr>
            <a:r>
              <a:rPr sz="1500" dirty="0">
                <a:solidFill>
                  <a:srgbClr val="FFFFFF"/>
                </a:solidFill>
                <a:latin typeface="Carlito"/>
                <a:cs typeface="Carlito"/>
              </a:rPr>
              <a:t>.JSON </a:t>
            </a:r>
            <a:r>
              <a:rPr sz="1500" spc="-5" dirty="0">
                <a:solidFill>
                  <a:srgbClr val="FFFFFF"/>
                </a:solidFill>
                <a:latin typeface="Carlito"/>
                <a:cs typeface="Carlito"/>
              </a:rPr>
              <a:t>file </a:t>
            </a:r>
            <a:r>
              <a:rPr sz="1500" dirty="0">
                <a:solidFill>
                  <a:srgbClr val="FFFFFF"/>
                </a:solidFill>
                <a:latin typeface="Carlito"/>
                <a:cs typeface="Carlito"/>
              </a:rPr>
              <a:t>+  </a:t>
            </a:r>
            <a:r>
              <a:rPr sz="1500" spc="-10" dirty="0">
                <a:solidFill>
                  <a:srgbClr val="FFFFFF"/>
                </a:solidFill>
                <a:latin typeface="Carlito"/>
                <a:cs typeface="Carlito"/>
              </a:rPr>
              <a:t>Lists(Launch</a:t>
            </a:r>
            <a:r>
              <a:rPr sz="1500" spc="-125" dirty="0">
                <a:solidFill>
                  <a:srgbClr val="FFFFFF"/>
                </a:solidFill>
                <a:latin typeface="Carlito"/>
                <a:cs typeface="Carlito"/>
              </a:rPr>
              <a:t> </a:t>
            </a:r>
            <a:r>
              <a:rPr sz="1500" spc="-10" dirty="0">
                <a:solidFill>
                  <a:srgbClr val="FFFFFF"/>
                </a:solidFill>
                <a:latin typeface="Carlito"/>
                <a:cs typeface="Carlito"/>
              </a:rPr>
              <a:t>Site,  </a:t>
            </a:r>
            <a:r>
              <a:rPr sz="1500" spc="-5" dirty="0">
                <a:solidFill>
                  <a:srgbClr val="FFFFFF"/>
                </a:solidFill>
                <a:latin typeface="Carlito"/>
                <a:cs typeface="Carlito"/>
              </a:rPr>
              <a:t>Booster </a:t>
            </a:r>
            <a:r>
              <a:rPr sz="1500" spc="-25" dirty="0">
                <a:solidFill>
                  <a:srgbClr val="FFFFFF"/>
                </a:solidFill>
                <a:latin typeface="Carlito"/>
                <a:cs typeface="Carlito"/>
              </a:rPr>
              <a:t>Version,  </a:t>
            </a:r>
            <a:r>
              <a:rPr sz="1500" spc="-20" dirty="0">
                <a:solidFill>
                  <a:srgbClr val="FFFFFF"/>
                </a:solidFill>
                <a:latin typeface="Carlito"/>
                <a:cs typeface="Carlito"/>
              </a:rPr>
              <a:t>Payload</a:t>
            </a:r>
            <a:r>
              <a:rPr sz="1500" spc="-75" dirty="0">
                <a:solidFill>
                  <a:srgbClr val="FFFFFF"/>
                </a:solidFill>
                <a:latin typeface="Carlito"/>
                <a:cs typeface="Carlito"/>
              </a:rPr>
              <a:t> </a:t>
            </a:r>
            <a:r>
              <a:rPr sz="1500" spc="-15" dirty="0">
                <a:solidFill>
                  <a:srgbClr val="FFFFFF"/>
                </a:solidFill>
                <a:latin typeface="Carlito"/>
                <a:cs typeface="Carlito"/>
              </a:rPr>
              <a:t>Data)</a:t>
            </a:r>
            <a:endParaRPr sz="1500">
              <a:latin typeface="Carlito"/>
              <a:cs typeface="Carlito"/>
            </a:endParaRPr>
          </a:p>
        </p:txBody>
      </p:sp>
      <p:grpSp>
        <p:nvGrpSpPr>
          <p:cNvPr id="24" name="object 20"/>
          <p:cNvGrpSpPr/>
          <p:nvPr/>
        </p:nvGrpSpPr>
        <p:grpSpPr>
          <a:xfrm>
            <a:off x="4782311" y="4259579"/>
            <a:ext cx="2790825" cy="1141730"/>
            <a:chOff x="4782311" y="4137659"/>
            <a:chExt cx="2790825" cy="1141730"/>
          </a:xfrm>
          <a:solidFill>
            <a:schemeClr val="accent3"/>
          </a:solidFill>
        </p:grpSpPr>
        <p:sp>
          <p:nvSpPr>
            <p:cNvPr id="25" name="object 21"/>
            <p:cNvSpPr/>
            <p:nvPr/>
          </p:nvSpPr>
          <p:spPr>
            <a:xfrm>
              <a:off x="5146547" y="4319015"/>
              <a:ext cx="2426207" cy="239268"/>
            </a:xfrm>
            <a:prstGeom prst="rect">
              <a:avLst/>
            </a:prstGeom>
            <a:grpFill/>
          </p:spPr>
          <p:txBody>
            <a:bodyPr wrap="square" lIns="0" tIns="0" rIns="0" bIns="0" rtlCol="0"/>
            <a:p/>
          </p:txBody>
        </p:sp>
        <p:sp>
          <p:nvSpPr>
            <p:cNvPr id="26" name="object 22"/>
            <p:cNvSpPr/>
            <p:nvPr/>
          </p:nvSpPr>
          <p:spPr>
            <a:xfrm>
              <a:off x="5167883" y="4340351"/>
              <a:ext cx="2346960" cy="160019"/>
            </a:xfrm>
            <a:prstGeom prst="rect">
              <a:avLst/>
            </a:prstGeom>
            <a:grpFill/>
          </p:spPr>
          <p:txBody>
            <a:bodyPr wrap="square" lIns="0" tIns="0" rIns="0" bIns="0" rtlCol="0"/>
            <a:p/>
          </p:txBody>
        </p:sp>
        <p:sp>
          <p:nvSpPr>
            <p:cNvPr id="27" name="object 23"/>
            <p:cNvSpPr/>
            <p:nvPr/>
          </p:nvSpPr>
          <p:spPr>
            <a:xfrm>
              <a:off x="4782311" y="4137659"/>
              <a:ext cx="1851660" cy="1141476"/>
            </a:xfrm>
            <a:prstGeom prst="rect">
              <a:avLst/>
            </a:prstGeom>
            <a:grpFill/>
          </p:spPr>
          <p:txBody>
            <a:bodyPr wrap="square" lIns="0" tIns="0" rIns="0" bIns="0" rtlCol="0"/>
            <a:p/>
          </p:txBody>
        </p:sp>
        <p:sp>
          <p:nvSpPr>
            <p:cNvPr id="28" name="object 24"/>
            <p:cNvSpPr/>
            <p:nvPr/>
          </p:nvSpPr>
          <p:spPr>
            <a:xfrm>
              <a:off x="4850891" y="4273295"/>
              <a:ext cx="1755648" cy="905256"/>
            </a:xfrm>
            <a:prstGeom prst="rect">
              <a:avLst/>
            </a:prstGeom>
            <a:grpFill/>
          </p:spPr>
          <p:txBody>
            <a:bodyPr wrap="square" lIns="0" tIns="0" rIns="0" bIns="0" rtlCol="0"/>
            <a:p/>
          </p:txBody>
        </p:sp>
        <p:sp>
          <p:nvSpPr>
            <p:cNvPr id="29" name="object 25"/>
            <p:cNvSpPr/>
            <p:nvPr/>
          </p:nvSpPr>
          <p:spPr>
            <a:xfrm>
              <a:off x="4803647" y="4158995"/>
              <a:ext cx="1772411" cy="1062227"/>
            </a:xfrm>
            <a:prstGeom prst="rect">
              <a:avLst/>
            </a:prstGeom>
            <a:grpFill/>
          </p:spPr>
          <p:txBody>
            <a:bodyPr wrap="square" lIns="0" tIns="0" rIns="0" bIns="0" rtlCol="0"/>
            <a:p/>
          </p:txBody>
        </p:sp>
      </p:grpSp>
      <p:sp>
        <p:nvSpPr>
          <p:cNvPr id="30" name="object 26"/>
          <p:cNvSpPr txBox="1"/>
          <p:nvPr/>
        </p:nvSpPr>
        <p:spPr>
          <a:xfrm>
            <a:off x="4977765" y="4442840"/>
            <a:ext cx="1403985" cy="664845"/>
          </a:xfrm>
          <a:prstGeom prst="rect">
            <a:avLst/>
          </a:prstGeom>
        </p:spPr>
        <p:txBody>
          <a:bodyPr vert="horz" wrap="square" lIns="0" tIns="35560" rIns="0" bIns="0" rtlCol="0">
            <a:spAutoFit/>
          </a:bodyPr>
          <a:p>
            <a:pPr marL="12700" marR="5080" algn="ctr">
              <a:lnSpc>
                <a:spcPct val="90000"/>
              </a:lnSpc>
              <a:spcBef>
                <a:spcPts val="280"/>
              </a:spcBef>
            </a:pPr>
            <a:r>
              <a:rPr sz="1500" spc="-10" dirty="0">
                <a:solidFill>
                  <a:srgbClr val="FFFFFF"/>
                </a:solidFill>
                <a:latin typeface="Carlito"/>
                <a:cs typeface="Carlito"/>
              </a:rPr>
              <a:t>Json_normalize</a:t>
            </a:r>
            <a:r>
              <a:rPr sz="1500" spc="-170" dirty="0">
                <a:solidFill>
                  <a:srgbClr val="FFFFFF"/>
                </a:solidFill>
                <a:latin typeface="Carlito"/>
                <a:cs typeface="Carlito"/>
              </a:rPr>
              <a:t> </a:t>
            </a:r>
            <a:r>
              <a:rPr sz="1500" spc="-25" dirty="0">
                <a:solidFill>
                  <a:srgbClr val="FFFFFF"/>
                </a:solidFill>
                <a:latin typeface="Carlito"/>
                <a:cs typeface="Carlito"/>
              </a:rPr>
              <a:t>to  </a:t>
            </a:r>
            <a:r>
              <a:rPr sz="1500" spc="-20" dirty="0">
                <a:solidFill>
                  <a:srgbClr val="FFFFFF"/>
                </a:solidFill>
                <a:latin typeface="Carlito"/>
                <a:cs typeface="Carlito"/>
              </a:rPr>
              <a:t>DataFrame data  from</a:t>
            </a:r>
            <a:r>
              <a:rPr sz="1500" spc="-45" dirty="0">
                <a:solidFill>
                  <a:srgbClr val="FFFFFF"/>
                </a:solidFill>
                <a:latin typeface="Carlito"/>
                <a:cs typeface="Carlito"/>
              </a:rPr>
              <a:t> </a:t>
            </a:r>
            <a:r>
              <a:rPr sz="1500" dirty="0">
                <a:solidFill>
                  <a:srgbClr val="FFFFFF"/>
                </a:solidFill>
                <a:latin typeface="Carlito"/>
                <a:cs typeface="Carlito"/>
              </a:rPr>
              <a:t>JSON</a:t>
            </a:r>
            <a:endParaRPr sz="1500">
              <a:latin typeface="Carlito"/>
              <a:cs typeface="Carlito"/>
            </a:endParaRPr>
          </a:p>
        </p:txBody>
      </p:sp>
      <p:grpSp>
        <p:nvGrpSpPr>
          <p:cNvPr id="31" name="object 27"/>
          <p:cNvGrpSpPr/>
          <p:nvPr/>
        </p:nvGrpSpPr>
        <p:grpSpPr>
          <a:xfrm>
            <a:off x="7139940" y="3195827"/>
            <a:ext cx="1859280" cy="2205355"/>
            <a:chOff x="7139940" y="3073907"/>
            <a:chExt cx="1859280" cy="2205355"/>
          </a:xfrm>
          <a:solidFill>
            <a:schemeClr val="accent3"/>
          </a:solidFill>
        </p:grpSpPr>
        <p:sp>
          <p:nvSpPr>
            <p:cNvPr id="32" name="object 28"/>
            <p:cNvSpPr/>
            <p:nvPr/>
          </p:nvSpPr>
          <p:spPr>
            <a:xfrm>
              <a:off x="7418832" y="3073907"/>
              <a:ext cx="239268" cy="1399032"/>
            </a:xfrm>
            <a:prstGeom prst="rect">
              <a:avLst/>
            </a:prstGeom>
            <a:grpFill/>
          </p:spPr>
          <p:txBody>
            <a:bodyPr wrap="square" lIns="0" tIns="0" rIns="0" bIns="0" rtlCol="0"/>
            <a:p/>
          </p:txBody>
        </p:sp>
        <p:sp>
          <p:nvSpPr>
            <p:cNvPr id="33" name="object 29"/>
            <p:cNvSpPr/>
            <p:nvPr/>
          </p:nvSpPr>
          <p:spPr>
            <a:xfrm>
              <a:off x="7440168" y="3095243"/>
              <a:ext cx="160020" cy="1319784"/>
            </a:xfrm>
            <a:prstGeom prst="rect">
              <a:avLst/>
            </a:prstGeom>
            <a:grpFill/>
          </p:spPr>
          <p:txBody>
            <a:bodyPr wrap="square" lIns="0" tIns="0" rIns="0" bIns="0" rtlCol="0"/>
            <a:p/>
          </p:txBody>
        </p:sp>
        <p:sp>
          <p:nvSpPr>
            <p:cNvPr id="34" name="object 30"/>
            <p:cNvSpPr/>
            <p:nvPr/>
          </p:nvSpPr>
          <p:spPr>
            <a:xfrm>
              <a:off x="7139940" y="4137659"/>
              <a:ext cx="1851659" cy="1141476"/>
            </a:xfrm>
            <a:prstGeom prst="rect">
              <a:avLst/>
            </a:prstGeom>
            <a:grpFill/>
          </p:spPr>
          <p:txBody>
            <a:bodyPr wrap="square" lIns="0" tIns="0" rIns="0" bIns="0" rtlCol="0"/>
            <a:p/>
          </p:txBody>
        </p:sp>
        <p:sp>
          <p:nvSpPr>
            <p:cNvPr id="35" name="object 31"/>
            <p:cNvSpPr/>
            <p:nvPr/>
          </p:nvSpPr>
          <p:spPr>
            <a:xfrm>
              <a:off x="7173468" y="4378451"/>
              <a:ext cx="1825752" cy="694944"/>
            </a:xfrm>
            <a:prstGeom prst="rect">
              <a:avLst/>
            </a:prstGeom>
            <a:grpFill/>
          </p:spPr>
          <p:txBody>
            <a:bodyPr wrap="square" lIns="0" tIns="0" rIns="0" bIns="0" rtlCol="0"/>
            <a:p/>
          </p:txBody>
        </p:sp>
        <p:sp>
          <p:nvSpPr>
            <p:cNvPr id="36" name="object 32"/>
            <p:cNvSpPr/>
            <p:nvPr/>
          </p:nvSpPr>
          <p:spPr>
            <a:xfrm>
              <a:off x="7161276" y="4158995"/>
              <a:ext cx="1772412" cy="1062227"/>
            </a:xfrm>
            <a:prstGeom prst="rect">
              <a:avLst/>
            </a:prstGeom>
            <a:grpFill/>
          </p:spPr>
          <p:txBody>
            <a:bodyPr wrap="square" lIns="0" tIns="0" rIns="0" bIns="0" rtlCol="0"/>
            <a:p/>
          </p:txBody>
        </p:sp>
      </p:grpSp>
      <p:sp>
        <p:nvSpPr>
          <p:cNvPr id="37" name="object 33"/>
          <p:cNvSpPr txBox="1"/>
          <p:nvPr/>
        </p:nvSpPr>
        <p:spPr>
          <a:xfrm>
            <a:off x="7323581" y="4537202"/>
            <a:ext cx="1483995" cy="462915"/>
          </a:xfrm>
          <a:prstGeom prst="rect">
            <a:avLst/>
          </a:prstGeom>
        </p:spPr>
        <p:txBody>
          <a:bodyPr vert="horz" wrap="square" lIns="0" tIns="36195" rIns="0" bIns="0" rtlCol="0">
            <a:spAutoFit/>
          </a:bodyPr>
          <a:p>
            <a:pPr marL="575945" marR="5080" indent="-563880">
              <a:lnSpc>
                <a:spcPts val="1640"/>
              </a:lnSpc>
              <a:spcBef>
                <a:spcPts val="285"/>
              </a:spcBef>
            </a:pPr>
            <a:r>
              <a:rPr sz="1500" dirty="0">
                <a:solidFill>
                  <a:srgbClr val="FFFFFF"/>
                </a:solidFill>
                <a:latin typeface="Carlito"/>
                <a:cs typeface="Carlito"/>
              </a:rPr>
              <a:t>Dictionary</a:t>
            </a:r>
            <a:r>
              <a:rPr sz="1500" spc="-95" dirty="0">
                <a:solidFill>
                  <a:srgbClr val="FFFFFF"/>
                </a:solidFill>
                <a:latin typeface="Carlito"/>
                <a:cs typeface="Carlito"/>
              </a:rPr>
              <a:t> </a:t>
            </a:r>
            <a:r>
              <a:rPr sz="1500" spc="-25" dirty="0">
                <a:solidFill>
                  <a:srgbClr val="FFFFFF"/>
                </a:solidFill>
                <a:latin typeface="Carlito"/>
                <a:cs typeface="Carlito"/>
              </a:rPr>
              <a:t>relevant  </a:t>
            </a:r>
            <a:r>
              <a:rPr sz="1500" spc="-20" dirty="0">
                <a:solidFill>
                  <a:srgbClr val="FFFFFF"/>
                </a:solidFill>
                <a:latin typeface="Carlito"/>
                <a:cs typeface="Carlito"/>
              </a:rPr>
              <a:t>data</a:t>
            </a:r>
            <a:endParaRPr sz="1500">
              <a:latin typeface="Carlito"/>
              <a:cs typeface="Carlito"/>
            </a:endParaRPr>
          </a:p>
        </p:txBody>
      </p:sp>
      <p:grpSp>
        <p:nvGrpSpPr>
          <p:cNvPr id="38" name="object 34"/>
          <p:cNvGrpSpPr/>
          <p:nvPr/>
        </p:nvGrpSpPr>
        <p:grpSpPr>
          <a:xfrm>
            <a:off x="7139940" y="1866899"/>
            <a:ext cx="1868805" cy="2205355"/>
            <a:chOff x="7139940" y="1744979"/>
            <a:chExt cx="1868805" cy="2205355"/>
          </a:xfrm>
          <a:solidFill>
            <a:schemeClr val="accent3"/>
          </a:solidFill>
        </p:grpSpPr>
        <p:sp>
          <p:nvSpPr>
            <p:cNvPr id="39" name="object 35"/>
            <p:cNvSpPr/>
            <p:nvPr/>
          </p:nvSpPr>
          <p:spPr>
            <a:xfrm>
              <a:off x="7418832" y="1744979"/>
              <a:ext cx="239268" cy="1399032"/>
            </a:xfrm>
            <a:prstGeom prst="rect">
              <a:avLst/>
            </a:prstGeom>
            <a:grpFill/>
          </p:spPr>
          <p:txBody>
            <a:bodyPr wrap="square" lIns="0" tIns="0" rIns="0" bIns="0" rtlCol="0"/>
            <a:p/>
          </p:txBody>
        </p:sp>
        <p:sp>
          <p:nvSpPr>
            <p:cNvPr id="40" name="object 36"/>
            <p:cNvSpPr/>
            <p:nvPr/>
          </p:nvSpPr>
          <p:spPr>
            <a:xfrm>
              <a:off x="7440168" y="1766315"/>
              <a:ext cx="160020" cy="1319784"/>
            </a:xfrm>
            <a:prstGeom prst="rect">
              <a:avLst/>
            </a:prstGeom>
            <a:grpFill/>
          </p:spPr>
          <p:txBody>
            <a:bodyPr wrap="square" lIns="0" tIns="0" rIns="0" bIns="0" rtlCol="0"/>
            <a:p/>
          </p:txBody>
        </p:sp>
        <p:sp>
          <p:nvSpPr>
            <p:cNvPr id="41" name="object 37"/>
            <p:cNvSpPr/>
            <p:nvPr/>
          </p:nvSpPr>
          <p:spPr>
            <a:xfrm>
              <a:off x="7139940" y="2807207"/>
              <a:ext cx="1851659" cy="1143000"/>
            </a:xfrm>
            <a:prstGeom prst="rect">
              <a:avLst/>
            </a:prstGeom>
            <a:grpFill/>
          </p:spPr>
          <p:txBody>
            <a:bodyPr wrap="square" lIns="0" tIns="0" rIns="0" bIns="0" rtlCol="0"/>
            <a:p/>
          </p:txBody>
        </p:sp>
        <p:sp>
          <p:nvSpPr>
            <p:cNvPr id="42" name="object 38"/>
            <p:cNvSpPr/>
            <p:nvPr/>
          </p:nvSpPr>
          <p:spPr>
            <a:xfrm>
              <a:off x="7164324" y="3047999"/>
              <a:ext cx="1844039" cy="696468"/>
            </a:xfrm>
            <a:prstGeom prst="rect">
              <a:avLst/>
            </a:prstGeom>
            <a:grpFill/>
          </p:spPr>
          <p:txBody>
            <a:bodyPr wrap="square" lIns="0" tIns="0" rIns="0" bIns="0" rtlCol="0"/>
            <a:p/>
          </p:txBody>
        </p:sp>
        <p:sp>
          <p:nvSpPr>
            <p:cNvPr id="43" name="object 39"/>
            <p:cNvSpPr/>
            <p:nvPr/>
          </p:nvSpPr>
          <p:spPr>
            <a:xfrm>
              <a:off x="7161276" y="2828543"/>
              <a:ext cx="1772412" cy="1063752"/>
            </a:xfrm>
            <a:prstGeom prst="rect">
              <a:avLst/>
            </a:prstGeom>
            <a:grpFill/>
          </p:spPr>
          <p:txBody>
            <a:bodyPr wrap="square" lIns="0" tIns="0" rIns="0" bIns="0" rtlCol="0"/>
            <a:p/>
          </p:txBody>
        </p:sp>
      </p:grpSp>
      <p:sp>
        <p:nvSpPr>
          <p:cNvPr id="44" name="object 40"/>
          <p:cNvSpPr txBox="1"/>
          <p:nvPr/>
        </p:nvSpPr>
        <p:spPr>
          <a:xfrm>
            <a:off x="7291578" y="3217925"/>
            <a:ext cx="1492885" cy="462915"/>
          </a:xfrm>
          <a:prstGeom prst="rect">
            <a:avLst/>
          </a:prstGeom>
        </p:spPr>
        <p:txBody>
          <a:bodyPr vert="horz" wrap="square" lIns="0" tIns="36195" rIns="0" bIns="0" rtlCol="0">
            <a:spAutoFit/>
          </a:bodyPr>
          <a:p>
            <a:pPr marL="332740" marR="5080" indent="-320040">
              <a:lnSpc>
                <a:spcPts val="1640"/>
              </a:lnSpc>
              <a:spcBef>
                <a:spcPts val="285"/>
              </a:spcBef>
            </a:pPr>
            <a:r>
              <a:rPr sz="1500" spc="-5" dirty="0">
                <a:solidFill>
                  <a:srgbClr val="FFFFFF"/>
                </a:solidFill>
                <a:latin typeface="Carlito"/>
                <a:cs typeface="Carlito"/>
              </a:rPr>
              <a:t>Cast </a:t>
            </a:r>
            <a:r>
              <a:rPr sz="1500" dirty="0">
                <a:solidFill>
                  <a:srgbClr val="FFFFFF"/>
                </a:solidFill>
                <a:latin typeface="Carlito"/>
                <a:cs typeface="Carlito"/>
              </a:rPr>
              <a:t>dictionary</a:t>
            </a:r>
            <a:r>
              <a:rPr sz="1500" spc="-250" dirty="0">
                <a:solidFill>
                  <a:srgbClr val="FFFFFF"/>
                </a:solidFill>
                <a:latin typeface="Carlito"/>
                <a:cs typeface="Carlito"/>
              </a:rPr>
              <a:t> </a:t>
            </a:r>
            <a:r>
              <a:rPr sz="1500" spc="-15" dirty="0">
                <a:solidFill>
                  <a:srgbClr val="FFFFFF"/>
                </a:solidFill>
                <a:latin typeface="Carlito"/>
                <a:cs typeface="Carlito"/>
              </a:rPr>
              <a:t>to </a:t>
            </a:r>
            <a:r>
              <a:rPr sz="1500" dirty="0">
                <a:solidFill>
                  <a:srgbClr val="FFFFFF"/>
                </a:solidFill>
                <a:latin typeface="Carlito"/>
                <a:cs typeface="Carlito"/>
              </a:rPr>
              <a:t>a  </a:t>
            </a:r>
            <a:r>
              <a:rPr sz="1500" spc="-20" dirty="0">
                <a:solidFill>
                  <a:srgbClr val="FFFFFF"/>
                </a:solidFill>
                <a:latin typeface="Carlito"/>
                <a:cs typeface="Carlito"/>
              </a:rPr>
              <a:t>DataFrame</a:t>
            </a:r>
            <a:endParaRPr sz="1500">
              <a:latin typeface="Carlito"/>
              <a:cs typeface="Carlito"/>
            </a:endParaRPr>
          </a:p>
        </p:txBody>
      </p:sp>
      <p:grpSp>
        <p:nvGrpSpPr>
          <p:cNvPr id="45" name="object 41"/>
          <p:cNvGrpSpPr/>
          <p:nvPr/>
        </p:nvGrpSpPr>
        <p:grpSpPr>
          <a:xfrm>
            <a:off x="7139940" y="1600200"/>
            <a:ext cx="2790825" cy="1143000"/>
            <a:chOff x="7139940" y="1478280"/>
            <a:chExt cx="2790825" cy="1143000"/>
          </a:xfrm>
          <a:solidFill>
            <a:schemeClr val="accent3"/>
          </a:solidFill>
        </p:grpSpPr>
        <p:sp>
          <p:nvSpPr>
            <p:cNvPr id="46" name="object 42"/>
            <p:cNvSpPr/>
            <p:nvPr/>
          </p:nvSpPr>
          <p:spPr>
            <a:xfrm>
              <a:off x="7504176" y="1661160"/>
              <a:ext cx="2426207" cy="237744"/>
            </a:xfrm>
            <a:prstGeom prst="rect">
              <a:avLst/>
            </a:prstGeom>
            <a:grpFill/>
          </p:spPr>
          <p:txBody>
            <a:bodyPr wrap="square" lIns="0" tIns="0" rIns="0" bIns="0" rtlCol="0"/>
            <a:p/>
          </p:txBody>
        </p:sp>
        <p:sp>
          <p:nvSpPr>
            <p:cNvPr id="47" name="object 43"/>
            <p:cNvSpPr/>
            <p:nvPr/>
          </p:nvSpPr>
          <p:spPr>
            <a:xfrm>
              <a:off x="7525512" y="1682496"/>
              <a:ext cx="2346959" cy="158496"/>
            </a:xfrm>
            <a:prstGeom prst="rect">
              <a:avLst/>
            </a:prstGeom>
            <a:grpFill/>
          </p:spPr>
          <p:txBody>
            <a:bodyPr wrap="square" lIns="0" tIns="0" rIns="0" bIns="0" rtlCol="0"/>
            <a:p/>
          </p:txBody>
        </p:sp>
        <p:sp>
          <p:nvSpPr>
            <p:cNvPr id="48" name="object 44"/>
            <p:cNvSpPr/>
            <p:nvPr/>
          </p:nvSpPr>
          <p:spPr>
            <a:xfrm>
              <a:off x="7139940" y="1478280"/>
              <a:ext cx="1851659" cy="1143000"/>
            </a:xfrm>
            <a:prstGeom prst="rect">
              <a:avLst/>
            </a:prstGeom>
            <a:grpFill/>
          </p:spPr>
          <p:txBody>
            <a:bodyPr wrap="square" lIns="0" tIns="0" rIns="0" bIns="0" rtlCol="0"/>
            <a:p/>
          </p:txBody>
        </p:sp>
        <p:sp>
          <p:nvSpPr>
            <p:cNvPr id="49" name="object 45"/>
            <p:cNvSpPr/>
            <p:nvPr/>
          </p:nvSpPr>
          <p:spPr>
            <a:xfrm>
              <a:off x="7226808" y="1615440"/>
              <a:ext cx="1717548" cy="903731"/>
            </a:xfrm>
            <a:prstGeom prst="rect">
              <a:avLst/>
            </a:prstGeom>
            <a:grpFill/>
          </p:spPr>
          <p:txBody>
            <a:bodyPr wrap="square" lIns="0" tIns="0" rIns="0" bIns="0" rtlCol="0"/>
            <a:p/>
          </p:txBody>
        </p:sp>
        <p:sp>
          <p:nvSpPr>
            <p:cNvPr id="50" name="object 46"/>
            <p:cNvSpPr/>
            <p:nvPr/>
          </p:nvSpPr>
          <p:spPr>
            <a:xfrm>
              <a:off x="7161276" y="1499616"/>
              <a:ext cx="1772412" cy="1063752"/>
            </a:xfrm>
            <a:prstGeom prst="rect">
              <a:avLst/>
            </a:prstGeom>
            <a:grpFill/>
          </p:spPr>
          <p:txBody>
            <a:bodyPr wrap="square" lIns="0" tIns="0" rIns="0" bIns="0" rtlCol="0"/>
            <a:p/>
          </p:txBody>
        </p:sp>
      </p:grpSp>
      <p:sp>
        <p:nvSpPr>
          <p:cNvPr id="51" name="object 47"/>
          <p:cNvSpPr txBox="1">
            <a:spLocks noGrp="1"/>
          </p:cNvSpPr>
          <p:nvPr/>
        </p:nvSpPr>
        <p:spPr>
          <a:xfrm>
            <a:off x="7354061" y="1782825"/>
            <a:ext cx="1373505" cy="673100"/>
          </a:xfrm>
          <a:prstGeom prst="rect">
            <a:avLst/>
          </a:prstGeom>
        </p:spPr>
        <p:txBody>
          <a:bodyPr vert="horz" wrap="square" lIns="0" tIns="35560" rIns="0" bIns="0" rtlCol="0">
            <a:spAutoFit/>
          </a:bodyPr>
          <a:lstStyle>
            <a:lvl1pPr>
              <a:defRPr sz="4800" b="0" i="0">
                <a:solidFill>
                  <a:srgbClr val="404040"/>
                </a:solidFill>
                <a:latin typeface="Arial" panose="020B0604020202020204"/>
                <a:ea typeface="+mj-ea"/>
                <a:cs typeface="Arial" panose="020B0604020202020204"/>
              </a:defRPr>
            </a:lvl1pPr>
          </a:lstStyle>
          <a:p>
            <a:pPr marL="12700" marR="5080" algn="ctr">
              <a:lnSpc>
                <a:spcPts val="1650"/>
              </a:lnSpc>
              <a:spcBef>
                <a:spcPts val="280"/>
              </a:spcBef>
            </a:pPr>
            <a:r>
              <a:rPr sz="1500" spc="-5" dirty="0">
                <a:solidFill>
                  <a:srgbClr val="FFFFFF"/>
                </a:solidFill>
                <a:latin typeface="Carlito"/>
                <a:cs typeface="Carlito"/>
              </a:rPr>
              <a:t>Filter </a:t>
            </a:r>
            <a:r>
              <a:rPr sz="1500" spc="-10" dirty="0">
                <a:solidFill>
                  <a:srgbClr val="FFFFFF"/>
                </a:solidFill>
                <a:latin typeface="Carlito"/>
                <a:cs typeface="Carlito"/>
              </a:rPr>
              <a:t>data to</a:t>
            </a:r>
            <a:r>
              <a:rPr sz="1500" spc="-204" dirty="0">
                <a:solidFill>
                  <a:srgbClr val="FFFFFF"/>
                </a:solidFill>
                <a:latin typeface="Carlito"/>
                <a:cs typeface="Carlito"/>
              </a:rPr>
              <a:t> </a:t>
            </a:r>
            <a:r>
              <a:rPr sz="1500" spc="-5" dirty="0">
                <a:solidFill>
                  <a:srgbClr val="FFFFFF"/>
                </a:solidFill>
                <a:latin typeface="Carlito"/>
                <a:cs typeface="Carlito"/>
              </a:rPr>
              <a:t>only  </a:t>
            </a:r>
            <a:r>
              <a:rPr sz="1500" dirty="0">
                <a:solidFill>
                  <a:srgbClr val="FFFFFF"/>
                </a:solidFill>
                <a:latin typeface="Carlito"/>
                <a:cs typeface="Carlito"/>
              </a:rPr>
              <a:t>include </a:t>
            </a:r>
            <a:r>
              <a:rPr sz="1500" spc="-20" dirty="0">
                <a:solidFill>
                  <a:srgbClr val="FFFFFF"/>
                </a:solidFill>
                <a:latin typeface="Carlito"/>
                <a:cs typeface="Carlito"/>
              </a:rPr>
              <a:t>Falcon </a:t>
            </a:r>
            <a:r>
              <a:rPr sz="1500" dirty="0">
                <a:solidFill>
                  <a:srgbClr val="FFFFFF"/>
                </a:solidFill>
                <a:latin typeface="Carlito"/>
                <a:cs typeface="Carlito"/>
              </a:rPr>
              <a:t>9  launches</a:t>
            </a:r>
            <a:endParaRPr sz="1500">
              <a:latin typeface="Carlito"/>
              <a:cs typeface="Carlito"/>
            </a:endParaRPr>
          </a:p>
        </p:txBody>
      </p:sp>
      <p:grpSp>
        <p:nvGrpSpPr>
          <p:cNvPr id="52" name="object 48"/>
          <p:cNvGrpSpPr/>
          <p:nvPr/>
        </p:nvGrpSpPr>
        <p:grpSpPr>
          <a:xfrm>
            <a:off x="9496043" y="1600200"/>
            <a:ext cx="1894839" cy="1143000"/>
            <a:chOff x="9496043" y="1478280"/>
            <a:chExt cx="1894839" cy="1143000"/>
          </a:xfrm>
          <a:solidFill>
            <a:schemeClr val="accent3"/>
          </a:solidFill>
        </p:grpSpPr>
        <p:sp>
          <p:nvSpPr>
            <p:cNvPr id="53" name="object 49"/>
            <p:cNvSpPr/>
            <p:nvPr/>
          </p:nvSpPr>
          <p:spPr>
            <a:xfrm>
              <a:off x="9496043" y="1478280"/>
              <a:ext cx="1851659" cy="1143000"/>
            </a:xfrm>
            <a:prstGeom prst="rect">
              <a:avLst/>
            </a:prstGeom>
            <a:grpFill/>
          </p:spPr>
          <p:txBody>
            <a:bodyPr wrap="square" lIns="0" tIns="0" rIns="0" bIns="0" rtlCol="0"/>
            <a:lstStyle/>
            <a:p/>
          </p:txBody>
        </p:sp>
        <p:sp>
          <p:nvSpPr>
            <p:cNvPr id="54" name="object 50"/>
            <p:cNvSpPr/>
            <p:nvPr/>
          </p:nvSpPr>
          <p:spPr>
            <a:xfrm>
              <a:off x="9497567" y="1615440"/>
              <a:ext cx="1892807" cy="903731"/>
            </a:xfrm>
            <a:prstGeom prst="rect">
              <a:avLst/>
            </a:prstGeom>
            <a:grpFill/>
          </p:spPr>
          <p:txBody>
            <a:bodyPr wrap="square" lIns="0" tIns="0" rIns="0" bIns="0" rtlCol="0"/>
            <a:lstStyle/>
            <a:p/>
          </p:txBody>
        </p:sp>
        <p:sp>
          <p:nvSpPr>
            <p:cNvPr id="55" name="object 51"/>
            <p:cNvSpPr/>
            <p:nvPr/>
          </p:nvSpPr>
          <p:spPr>
            <a:xfrm>
              <a:off x="9517379" y="1499616"/>
              <a:ext cx="1772412" cy="1063752"/>
            </a:xfrm>
            <a:prstGeom prst="rect">
              <a:avLst/>
            </a:prstGeom>
            <a:grpFill/>
          </p:spPr>
          <p:txBody>
            <a:bodyPr wrap="square" lIns="0" tIns="0" rIns="0" bIns="0" rtlCol="0"/>
            <a:lstStyle/>
            <a:p/>
          </p:txBody>
        </p:sp>
      </p:grpSp>
      <p:sp>
        <p:nvSpPr>
          <p:cNvPr id="56" name="object 52"/>
          <p:cNvSpPr txBox="1"/>
          <p:nvPr/>
        </p:nvSpPr>
        <p:spPr>
          <a:xfrm>
            <a:off x="9640316" y="1782825"/>
            <a:ext cx="1539240" cy="670560"/>
          </a:xfrm>
          <a:prstGeom prst="rect">
            <a:avLst/>
          </a:prstGeom>
          <a:solidFill>
            <a:schemeClr val="accent3"/>
          </a:solidFill>
        </p:spPr>
        <p:txBody>
          <a:bodyPr vert="horz" wrap="square" lIns="0" tIns="33020" rIns="0" bIns="0" rtlCol="0">
            <a:spAutoFit/>
          </a:bodyPr>
          <a:lstStyle/>
          <a:p>
            <a:pPr marL="12700" marR="5080" indent="-1270" algn="ctr">
              <a:lnSpc>
                <a:spcPct val="91000"/>
              </a:lnSpc>
              <a:spcBef>
                <a:spcPts val="260"/>
              </a:spcBef>
            </a:pPr>
            <a:r>
              <a:rPr sz="1500" spc="-20" dirty="0">
                <a:solidFill>
                  <a:srgbClr val="FFFFFF"/>
                </a:solidFill>
                <a:latin typeface="Carlito"/>
                <a:cs typeface="Carlito"/>
              </a:rPr>
              <a:t>Imputate </a:t>
            </a:r>
            <a:r>
              <a:rPr sz="1500" spc="-5" dirty="0">
                <a:solidFill>
                  <a:srgbClr val="FFFFFF"/>
                </a:solidFill>
                <a:latin typeface="Carlito"/>
                <a:cs typeface="Carlito"/>
              </a:rPr>
              <a:t>missing  </a:t>
            </a:r>
            <a:r>
              <a:rPr sz="1500" spc="-20" dirty="0">
                <a:solidFill>
                  <a:srgbClr val="FFFFFF"/>
                </a:solidFill>
                <a:latin typeface="Carlito"/>
                <a:cs typeface="Carlito"/>
              </a:rPr>
              <a:t>PayloadMass</a:t>
            </a:r>
            <a:r>
              <a:rPr sz="1500" spc="-160" dirty="0">
                <a:solidFill>
                  <a:srgbClr val="FFFFFF"/>
                </a:solidFill>
                <a:latin typeface="Carlito"/>
                <a:cs typeface="Carlito"/>
              </a:rPr>
              <a:t> </a:t>
            </a:r>
            <a:r>
              <a:rPr sz="1500" spc="-5" dirty="0">
                <a:solidFill>
                  <a:srgbClr val="FFFFFF"/>
                </a:solidFill>
                <a:latin typeface="Carlito"/>
                <a:cs typeface="Carlito"/>
              </a:rPr>
              <a:t>values  with</a:t>
            </a:r>
            <a:r>
              <a:rPr sz="1500" spc="-35" dirty="0">
                <a:solidFill>
                  <a:srgbClr val="FFFFFF"/>
                </a:solidFill>
                <a:latin typeface="Carlito"/>
                <a:cs typeface="Carlito"/>
              </a:rPr>
              <a:t> </a:t>
            </a:r>
            <a:r>
              <a:rPr sz="1500" dirty="0">
                <a:solidFill>
                  <a:srgbClr val="FFFFFF"/>
                </a:solidFill>
                <a:latin typeface="Carlito"/>
                <a:cs typeface="Carlito"/>
              </a:rPr>
              <a:t>mean</a:t>
            </a:r>
            <a:endParaRPr sz="1500">
              <a:latin typeface="Carlito"/>
              <a:cs typeface="Carlito"/>
            </a:endParaRPr>
          </a:p>
        </p:txBody>
      </p:sp>
      <p:sp>
        <p:nvSpPr>
          <p:cNvPr id="57" name="object 53"/>
          <p:cNvSpPr txBox="1"/>
          <p:nvPr/>
        </p:nvSpPr>
        <p:spPr>
          <a:xfrm>
            <a:off x="535940" y="4953000"/>
            <a:ext cx="1356360" cy="243205"/>
          </a:xfrm>
          <a:prstGeom prst="rect">
            <a:avLst/>
          </a:prstGeom>
        </p:spPr>
        <p:txBody>
          <a:bodyPr vert="horz" wrap="square" lIns="0" tIns="12700" rIns="0" bIns="0" rtlCol="0">
            <a:spAutoFit/>
          </a:bodyPr>
          <a:lstStyle/>
          <a:p>
            <a:pPr marL="12700">
              <a:lnSpc>
                <a:spcPct val="100000"/>
              </a:lnSpc>
              <a:spcBef>
                <a:spcPts val="100"/>
              </a:spcBef>
            </a:pPr>
            <a:r>
              <a:rPr sz="1500" u="sng" spc="-5" dirty="0">
                <a:solidFill>
                  <a:srgbClr val="FFFFFF"/>
                </a:solidFill>
                <a:uFill>
                  <a:solidFill>
                    <a:srgbClr val="FFFFFF"/>
                  </a:solidFill>
                </a:uFill>
                <a:latin typeface="Carlito"/>
                <a:cs typeface="Carlito"/>
              </a:rPr>
              <a:t>GitHub</a:t>
            </a:r>
            <a:r>
              <a:rPr lang="en-US" sz="1500" u="sng" spc="-5" dirty="0">
                <a:solidFill>
                  <a:srgbClr val="FFFFFF"/>
                </a:solidFill>
                <a:uFill>
                  <a:solidFill>
                    <a:srgbClr val="FFFFFF"/>
                  </a:solidFill>
                </a:uFill>
                <a:latin typeface="Carlito"/>
                <a:cs typeface="Carlito"/>
              </a:rPr>
              <a:t> </a:t>
            </a:r>
            <a:r>
              <a:rPr sz="1500" u="sng" spc="-155" dirty="0">
                <a:solidFill>
                  <a:srgbClr val="FFFFFF"/>
                </a:solidFill>
                <a:uFill>
                  <a:solidFill>
                    <a:srgbClr val="FFFFFF"/>
                  </a:solidFill>
                </a:uFill>
                <a:latin typeface="Carlito"/>
                <a:cs typeface="Carlito"/>
              </a:rPr>
              <a:t> </a:t>
            </a:r>
            <a:r>
              <a:rPr sz="1500" u="sng" dirty="0">
                <a:solidFill>
                  <a:srgbClr val="FFFFFF"/>
                </a:solidFill>
                <a:uFill>
                  <a:solidFill>
                    <a:srgbClr val="FFFFFF"/>
                  </a:solidFill>
                </a:uFill>
                <a:latin typeface="Carlito"/>
                <a:cs typeface="Carlito"/>
              </a:rPr>
              <a:t>url:</a:t>
            </a:r>
            <a:endParaRPr sz="1500">
              <a:latin typeface="Carlito"/>
              <a:cs typeface="Carlito"/>
            </a:endParaRPr>
          </a:p>
        </p:txBody>
      </p:sp>
      <p:sp>
        <p:nvSpPr>
          <p:cNvPr id="58" name="object 54"/>
          <p:cNvSpPr txBox="1"/>
          <p:nvPr/>
        </p:nvSpPr>
        <p:spPr>
          <a:xfrm>
            <a:off x="535635" y="5337428"/>
            <a:ext cx="2988945" cy="858520"/>
          </a:xfrm>
          <a:prstGeom prst="rect">
            <a:avLst/>
          </a:prstGeom>
        </p:spPr>
        <p:txBody>
          <a:bodyPr vert="horz" wrap="square" lIns="0" tIns="38100" rIns="0" bIns="0" rtlCol="0">
            <a:spAutoFit/>
          </a:bodyPr>
          <a:lstStyle/>
          <a:p>
            <a:pPr marL="12700" marR="5080">
              <a:lnSpc>
                <a:spcPct val="89000"/>
              </a:lnSpc>
              <a:spcBef>
                <a:spcPts val="300"/>
              </a:spcBef>
            </a:pPr>
            <a:r>
              <a:rPr lang="en-IN" sz="1500" u="sng" spc="-10" dirty="0">
                <a:solidFill>
                  <a:schemeClr val="bg1"/>
                </a:solidFill>
                <a:uFill>
                  <a:solidFill>
                    <a:srgbClr val="2996E1"/>
                  </a:solidFill>
                </a:uFill>
                <a:latin typeface="Carlito"/>
                <a:cs typeface="Carlito"/>
                <a:hlinkClick r:id="rId3"/>
              </a:rPr>
              <a:t>https://github.com/elugabriel/data-science-capstone-project/blob/main/Data%20Collection%20API.ipynb</a:t>
            </a:r>
            <a:endParaRPr lang="en-IN" sz="1500" u="sng" spc="-10" dirty="0">
              <a:solidFill>
                <a:schemeClr val="bg1"/>
              </a:solidFill>
              <a:uFill>
                <a:solidFill>
                  <a:srgbClr val="2996E1"/>
                </a:solidFill>
              </a:uFill>
              <a:latin typeface="Carlito"/>
              <a:cs typeface="Carli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pSp>
        <p:nvGrpSpPr>
          <p:cNvPr id="5" name="object 6"/>
          <p:cNvGrpSpPr/>
          <p:nvPr/>
        </p:nvGrpSpPr>
        <p:grpSpPr>
          <a:xfrm>
            <a:off x="5355336" y="1404111"/>
            <a:ext cx="2621280" cy="2318385"/>
            <a:chOff x="5111496" y="713231"/>
            <a:chExt cx="2621280" cy="2318385"/>
          </a:xfrm>
          <a:solidFill>
            <a:schemeClr val="accent3"/>
          </a:solidFill>
        </p:grpSpPr>
        <p:sp>
          <p:nvSpPr>
            <p:cNvPr id="7" name="object 7"/>
            <p:cNvSpPr/>
            <p:nvPr/>
          </p:nvSpPr>
          <p:spPr>
            <a:xfrm>
              <a:off x="5506212" y="1098804"/>
              <a:ext cx="304800" cy="1932432"/>
            </a:xfrm>
            <a:prstGeom prst="rect">
              <a:avLst/>
            </a:prstGeom>
            <a:grpFill/>
          </p:spPr>
          <p:txBody>
            <a:bodyPr wrap="square" lIns="0" tIns="0" rIns="0" bIns="0" rtlCol="0"/>
            <a:p/>
          </p:txBody>
        </p:sp>
        <p:sp>
          <p:nvSpPr>
            <p:cNvPr id="8" name="object 8"/>
            <p:cNvSpPr/>
            <p:nvPr/>
          </p:nvSpPr>
          <p:spPr>
            <a:xfrm>
              <a:off x="5527548" y="1110995"/>
              <a:ext cx="225551" cy="1862327"/>
            </a:xfrm>
            <a:prstGeom prst="rect">
              <a:avLst/>
            </a:prstGeom>
            <a:grpFill/>
          </p:spPr>
          <p:txBody>
            <a:bodyPr wrap="square" lIns="0" tIns="0" rIns="0" bIns="0" rtlCol="0"/>
            <a:p/>
          </p:txBody>
        </p:sp>
        <p:sp>
          <p:nvSpPr>
            <p:cNvPr id="9" name="object 9"/>
            <p:cNvSpPr/>
            <p:nvPr/>
          </p:nvSpPr>
          <p:spPr>
            <a:xfrm>
              <a:off x="5111496" y="713231"/>
              <a:ext cx="2580131" cy="1580388"/>
            </a:xfrm>
            <a:prstGeom prst="rect">
              <a:avLst/>
            </a:prstGeom>
            <a:grpFill/>
          </p:spPr>
          <p:txBody>
            <a:bodyPr wrap="square" lIns="0" tIns="0" rIns="0" bIns="0" rtlCol="0"/>
            <a:p/>
          </p:txBody>
        </p:sp>
        <p:sp>
          <p:nvSpPr>
            <p:cNvPr id="10" name="object 10"/>
            <p:cNvSpPr/>
            <p:nvPr/>
          </p:nvSpPr>
          <p:spPr>
            <a:xfrm>
              <a:off x="5134356" y="1037843"/>
              <a:ext cx="2598420" cy="981455"/>
            </a:xfrm>
            <a:prstGeom prst="rect">
              <a:avLst/>
            </a:prstGeom>
            <a:grpFill/>
          </p:spPr>
          <p:txBody>
            <a:bodyPr wrap="square" lIns="0" tIns="0" rIns="0" bIns="0" rtlCol="0"/>
            <a:p/>
          </p:txBody>
        </p:sp>
        <p:sp>
          <p:nvSpPr>
            <p:cNvPr id="12" name="object 11"/>
            <p:cNvSpPr/>
            <p:nvPr/>
          </p:nvSpPr>
          <p:spPr>
            <a:xfrm>
              <a:off x="5132832" y="734567"/>
              <a:ext cx="2500884" cy="1501139"/>
            </a:xfrm>
            <a:prstGeom prst="rect">
              <a:avLst/>
            </a:prstGeom>
            <a:grpFill/>
          </p:spPr>
          <p:txBody>
            <a:bodyPr wrap="square" lIns="0" tIns="0" rIns="0" bIns="0" rtlCol="0"/>
            <a:p/>
          </p:txBody>
        </p:sp>
      </p:grpSp>
      <p:sp>
        <p:nvSpPr>
          <p:cNvPr id="13" name="object 12"/>
          <p:cNvSpPr txBox="1"/>
          <p:nvPr/>
        </p:nvSpPr>
        <p:spPr>
          <a:xfrm>
            <a:off x="5558409" y="1795017"/>
            <a:ext cx="2121535" cy="665480"/>
          </a:xfrm>
          <a:prstGeom prst="rect">
            <a:avLst/>
          </a:prstGeom>
        </p:spPr>
        <p:txBody>
          <a:bodyPr vert="horz" wrap="square" lIns="0" tIns="12065" rIns="0" bIns="0" rtlCol="0">
            <a:spAutoFit/>
          </a:bodyPr>
          <a:p>
            <a:pPr algn="ctr">
              <a:lnSpc>
                <a:spcPts val="2520"/>
              </a:lnSpc>
              <a:spcBef>
                <a:spcPts val="95"/>
              </a:spcBef>
            </a:pPr>
            <a:r>
              <a:rPr sz="2200" spc="-25" dirty="0">
                <a:solidFill>
                  <a:srgbClr val="FFFFFF"/>
                </a:solidFill>
                <a:latin typeface="Carlito"/>
                <a:cs typeface="Carlito"/>
              </a:rPr>
              <a:t>Request</a:t>
            </a:r>
            <a:r>
              <a:rPr sz="2200" spc="-114" dirty="0">
                <a:solidFill>
                  <a:srgbClr val="FFFFFF"/>
                </a:solidFill>
                <a:latin typeface="Carlito"/>
                <a:cs typeface="Carlito"/>
              </a:rPr>
              <a:t> </a:t>
            </a:r>
            <a:r>
              <a:rPr sz="2200" spc="-5" dirty="0">
                <a:solidFill>
                  <a:srgbClr val="FFFFFF"/>
                </a:solidFill>
                <a:latin typeface="Carlito"/>
                <a:cs typeface="Carlito"/>
              </a:rPr>
              <a:t>Wikipedia</a:t>
            </a:r>
            <a:endParaRPr sz="2200">
              <a:latin typeface="Carlito"/>
              <a:cs typeface="Carlito"/>
            </a:endParaRPr>
          </a:p>
          <a:p>
            <a:pPr marL="13335" algn="ctr">
              <a:lnSpc>
                <a:spcPts val="2520"/>
              </a:lnSpc>
            </a:pPr>
            <a:r>
              <a:rPr sz="2200" spc="-25" dirty="0">
                <a:solidFill>
                  <a:srgbClr val="FFFFFF"/>
                </a:solidFill>
                <a:latin typeface="Carlito"/>
                <a:cs typeface="Carlito"/>
              </a:rPr>
              <a:t>html</a:t>
            </a:r>
            <a:endParaRPr sz="2200">
              <a:latin typeface="Carlito"/>
              <a:cs typeface="Carlito"/>
            </a:endParaRPr>
          </a:p>
        </p:txBody>
      </p:sp>
      <p:grpSp>
        <p:nvGrpSpPr>
          <p:cNvPr id="14" name="object 13"/>
          <p:cNvGrpSpPr/>
          <p:nvPr/>
        </p:nvGrpSpPr>
        <p:grpSpPr>
          <a:xfrm>
            <a:off x="5355336" y="3280156"/>
            <a:ext cx="2580640" cy="2318385"/>
            <a:chOff x="5111496" y="2589276"/>
            <a:chExt cx="2580640" cy="2318385"/>
          </a:xfrm>
          <a:solidFill>
            <a:schemeClr val="accent3"/>
          </a:solidFill>
        </p:grpSpPr>
        <p:sp>
          <p:nvSpPr>
            <p:cNvPr id="15" name="object 14"/>
            <p:cNvSpPr/>
            <p:nvPr/>
          </p:nvSpPr>
          <p:spPr>
            <a:xfrm>
              <a:off x="5506212" y="2965704"/>
              <a:ext cx="304800" cy="1941576"/>
            </a:xfrm>
            <a:prstGeom prst="rect">
              <a:avLst/>
            </a:prstGeom>
            <a:grpFill/>
          </p:spPr>
          <p:txBody>
            <a:bodyPr wrap="square" lIns="0" tIns="0" rIns="0" bIns="0" rtlCol="0"/>
            <a:p/>
          </p:txBody>
        </p:sp>
        <p:sp>
          <p:nvSpPr>
            <p:cNvPr id="16" name="object 15"/>
            <p:cNvSpPr/>
            <p:nvPr/>
          </p:nvSpPr>
          <p:spPr>
            <a:xfrm>
              <a:off x="5527548" y="2987040"/>
              <a:ext cx="225551" cy="1862327"/>
            </a:xfrm>
            <a:prstGeom prst="rect">
              <a:avLst/>
            </a:prstGeom>
            <a:grpFill/>
          </p:spPr>
          <p:txBody>
            <a:bodyPr wrap="square" lIns="0" tIns="0" rIns="0" bIns="0" rtlCol="0"/>
            <a:p/>
          </p:txBody>
        </p:sp>
        <p:sp>
          <p:nvSpPr>
            <p:cNvPr id="17" name="object 16"/>
            <p:cNvSpPr/>
            <p:nvPr/>
          </p:nvSpPr>
          <p:spPr>
            <a:xfrm>
              <a:off x="5111496" y="2589276"/>
              <a:ext cx="2580131" cy="1580388"/>
            </a:xfrm>
            <a:prstGeom prst="rect">
              <a:avLst/>
            </a:prstGeom>
            <a:grpFill/>
          </p:spPr>
          <p:txBody>
            <a:bodyPr wrap="square" lIns="0" tIns="0" rIns="0" bIns="0" rtlCol="0"/>
            <a:p/>
          </p:txBody>
        </p:sp>
        <p:sp>
          <p:nvSpPr>
            <p:cNvPr id="18" name="object 17"/>
            <p:cNvSpPr/>
            <p:nvPr/>
          </p:nvSpPr>
          <p:spPr>
            <a:xfrm>
              <a:off x="5334000" y="2913888"/>
              <a:ext cx="2135124" cy="981456"/>
            </a:xfrm>
            <a:prstGeom prst="rect">
              <a:avLst/>
            </a:prstGeom>
            <a:grpFill/>
          </p:spPr>
          <p:txBody>
            <a:bodyPr wrap="square" lIns="0" tIns="0" rIns="0" bIns="0" rtlCol="0"/>
            <a:p/>
          </p:txBody>
        </p:sp>
        <p:sp>
          <p:nvSpPr>
            <p:cNvPr id="19" name="object 18"/>
            <p:cNvSpPr/>
            <p:nvPr/>
          </p:nvSpPr>
          <p:spPr>
            <a:xfrm>
              <a:off x="5132832" y="2610612"/>
              <a:ext cx="2500884" cy="1501139"/>
            </a:xfrm>
            <a:prstGeom prst="rect">
              <a:avLst/>
            </a:prstGeom>
            <a:grpFill/>
          </p:spPr>
          <p:txBody>
            <a:bodyPr wrap="square" lIns="0" tIns="0" rIns="0" bIns="0" rtlCol="0"/>
            <a:p/>
          </p:txBody>
        </p:sp>
      </p:grpSp>
      <p:sp>
        <p:nvSpPr>
          <p:cNvPr id="20" name="object 19"/>
          <p:cNvSpPr txBox="1"/>
          <p:nvPr/>
        </p:nvSpPr>
        <p:spPr>
          <a:xfrm>
            <a:off x="5790819" y="3508374"/>
            <a:ext cx="1709420" cy="665480"/>
          </a:xfrm>
          <a:prstGeom prst="rect">
            <a:avLst/>
          </a:prstGeom>
        </p:spPr>
        <p:txBody>
          <a:bodyPr vert="horz" wrap="square" lIns="0" tIns="12065" rIns="0" bIns="0" rtlCol="0">
            <a:spAutoFit/>
          </a:bodyPr>
          <a:p>
            <a:pPr marL="73025">
              <a:lnSpc>
                <a:spcPts val="2520"/>
              </a:lnSpc>
              <a:spcBef>
                <a:spcPts val="95"/>
              </a:spcBef>
            </a:pPr>
            <a:r>
              <a:rPr sz="2200" spc="-15" dirty="0">
                <a:solidFill>
                  <a:srgbClr val="FFFFFF"/>
                </a:solidFill>
                <a:latin typeface="Carlito"/>
                <a:cs typeface="Carlito"/>
              </a:rPr>
              <a:t>BeautifulSoup</a:t>
            </a:r>
            <a:endParaRPr sz="2200">
              <a:latin typeface="Carlito"/>
              <a:cs typeface="Carlito"/>
            </a:endParaRPr>
          </a:p>
          <a:p>
            <a:pPr marL="12700">
              <a:lnSpc>
                <a:spcPts val="2520"/>
              </a:lnSpc>
            </a:pPr>
            <a:r>
              <a:rPr sz="2200" spc="-20" dirty="0">
                <a:solidFill>
                  <a:srgbClr val="FFFFFF"/>
                </a:solidFill>
                <a:latin typeface="Carlito"/>
                <a:cs typeface="Carlito"/>
              </a:rPr>
              <a:t>html5lib</a:t>
            </a:r>
            <a:r>
              <a:rPr sz="2200" spc="-105" dirty="0">
                <a:solidFill>
                  <a:srgbClr val="FFFFFF"/>
                </a:solidFill>
                <a:latin typeface="Carlito"/>
                <a:cs typeface="Carlito"/>
              </a:rPr>
              <a:t> </a:t>
            </a:r>
            <a:r>
              <a:rPr sz="2200" spc="-35" dirty="0">
                <a:solidFill>
                  <a:srgbClr val="FFFFFF"/>
                </a:solidFill>
                <a:latin typeface="Carlito"/>
                <a:cs typeface="Carlito"/>
              </a:rPr>
              <a:t>Parser</a:t>
            </a:r>
            <a:endParaRPr sz="2200">
              <a:latin typeface="Carlito"/>
              <a:cs typeface="Carlito"/>
            </a:endParaRPr>
          </a:p>
        </p:txBody>
      </p:sp>
      <p:grpSp>
        <p:nvGrpSpPr>
          <p:cNvPr id="21" name="object 20"/>
          <p:cNvGrpSpPr/>
          <p:nvPr/>
        </p:nvGrpSpPr>
        <p:grpSpPr>
          <a:xfrm>
            <a:off x="5355336" y="5156200"/>
            <a:ext cx="3906520" cy="1580515"/>
            <a:chOff x="5111496" y="4465320"/>
            <a:chExt cx="3906520" cy="1580515"/>
          </a:xfrm>
          <a:solidFill>
            <a:schemeClr val="accent3"/>
          </a:solidFill>
        </p:grpSpPr>
        <p:sp>
          <p:nvSpPr>
            <p:cNvPr id="22" name="object 21"/>
            <p:cNvSpPr/>
            <p:nvPr/>
          </p:nvSpPr>
          <p:spPr>
            <a:xfrm>
              <a:off x="5625084" y="4721352"/>
              <a:ext cx="3392423" cy="304800"/>
            </a:xfrm>
            <a:prstGeom prst="rect">
              <a:avLst/>
            </a:prstGeom>
            <a:grpFill/>
          </p:spPr>
          <p:txBody>
            <a:bodyPr wrap="square" lIns="0" tIns="0" rIns="0" bIns="0" rtlCol="0"/>
            <a:p/>
          </p:txBody>
        </p:sp>
        <p:sp>
          <p:nvSpPr>
            <p:cNvPr id="23" name="object 22"/>
            <p:cNvSpPr/>
            <p:nvPr/>
          </p:nvSpPr>
          <p:spPr>
            <a:xfrm>
              <a:off x="5646420" y="4742688"/>
              <a:ext cx="3313176" cy="225551"/>
            </a:xfrm>
            <a:prstGeom prst="rect">
              <a:avLst/>
            </a:prstGeom>
            <a:grpFill/>
          </p:spPr>
          <p:txBody>
            <a:bodyPr wrap="square" lIns="0" tIns="0" rIns="0" bIns="0" rtlCol="0"/>
            <a:p/>
          </p:txBody>
        </p:sp>
        <p:sp>
          <p:nvSpPr>
            <p:cNvPr id="24" name="object 23"/>
            <p:cNvSpPr/>
            <p:nvPr/>
          </p:nvSpPr>
          <p:spPr>
            <a:xfrm>
              <a:off x="5111496" y="4465320"/>
              <a:ext cx="2580131" cy="1580388"/>
            </a:xfrm>
            <a:prstGeom prst="rect">
              <a:avLst/>
            </a:prstGeom>
            <a:grpFill/>
          </p:spPr>
          <p:txBody>
            <a:bodyPr wrap="square" lIns="0" tIns="0" rIns="0" bIns="0" rtlCol="0"/>
            <a:p/>
          </p:txBody>
        </p:sp>
        <p:sp>
          <p:nvSpPr>
            <p:cNvPr id="25" name="object 24"/>
            <p:cNvSpPr/>
            <p:nvPr/>
          </p:nvSpPr>
          <p:spPr>
            <a:xfrm>
              <a:off x="5289804" y="4789932"/>
              <a:ext cx="2287524" cy="981456"/>
            </a:xfrm>
            <a:prstGeom prst="rect">
              <a:avLst/>
            </a:prstGeom>
            <a:grpFill/>
          </p:spPr>
          <p:txBody>
            <a:bodyPr wrap="square" lIns="0" tIns="0" rIns="0" bIns="0" rtlCol="0"/>
            <a:p/>
          </p:txBody>
        </p:sp>
        <p:sp>
          <p:nvSpPr>
            <p:cNvPr id="26" name="object 25"/>
            <p:cNvSpPr/>
            <p:nvPr/>
          </p:nvSpPr>
          <p:spPr>
            <a:xfrm>
              <a:off x="5132832" y="4486656"/>
              <a:ext cx="2500884" cy="1501140"/>
            </a:xfrm>
            <a:prstGeom prst="rect">
              <a:avLst/>
            </a:prstGeom>
            <a:grpFill/>
          </p:spPr>
          <p:txBody>
            <a:bodyPr wrap="square" lIns="0" tIns="0" rIns="0" bIns="0" rtlCol="0"/>
            <a:p/>
          </p:txBody>
        </p:sp>
      </p:grpSp>
      <p:sp>
        <p:nvSpPr>
          <p:cNvPr id="27" name="object 26"/>
          <p:cNvSpPr txBox="1"/>
          <p:nvPr/>
        </p:nvSpPr>
        <p:spPr>
          <a:xfrm>
            <a:off x="5713856" y="5545201"/>
            <a:ext cx="1802130" cy="668655"/>
          </a:xfrm>
          <a:prstGeom prst="rect">
            <a:avLst/>
          </a:prstGeom>
        </p:spPr>
        <p:txBody>
          <a:bodyPr vert="horz" wrap="square" lIns="0" tIns="44450" rIns="0" bIns="0" rtlCol="0">
            <a:spAutoFit/>
          </a:bodyPr>
          <a:p>
            <a:pPr marL="334010" marR="5080" indent="-321945">
              <a:lnSpc>
                <a:spcPts val="2430"/>
              </a:lnSpc>
              <a:spcBef>
                <a:spcPts val="350"/>
              </a:spcBef>
            </a:pPr>
            <a:r>
              <a:rPr sz="2200" spc="-15" dirty="0">
                <a:solidFill>
                  <a:srgbClr val="FFFFFF"/>
                </a:solidFill>
                <a:latin typeface="Carlito"/>
                <a:cs typeface="Carlito"/>
              </a:rPr>
              <a:t>Find </a:t>
            </a:r>
            <a:r>
              <a:rPr sz="2200" spc="-5" dirty="0">
                <a:solidFill>
                  <a:srgbClr val="FFFFFF"/>
                </a:solidFill>
                <a:latin typeface="Carlito"/>
                <a:cs typeface="Carlito"/>
              </a:rPr>
              <a:t>launch</a:t>
            </a:r>
            <a:r>
              <a:rPr sz="2200" spc="-145" dirty="0">
                <a:solidFill>
                  <a:srgbClr val="FFFFFF"/>
                </a:solidFill>
                <a:latin typeface="Carlito"/>
                <a:cs typeface="Carlito"/>
              </a:rPr>
              <a:t> </a:t>
            </a:r>
            <a:r>
              <a:rPr sz="2200" spc="-40" dirty="0">
                <a:solidFill>
                  <a:srgbClr val="FFFFFF"/>
                </a:solidFill>
                <a:latin typeface="Carlito"/>
                <a:cs typeface="Carlito"/>
              </a:rPr>
              <a:t>info  </a:t>
            </a:r>
            <a:r>
              <a:rPr sz="2200" spc="-25" dirty="0">
                <a:solidFill>
                  <a:srgbClr val="FFFFFF"/>
                </a:solidFill>
                <a:latin typeface="Carlito"/>
                <a:cs typeface="Carlito"/>
              </a:rPr>
              <a:t>html</a:t>
            </a:r>
            <a:r>
              <a:rPr sz="2200" spc="-70" dirty="0">
                <a:solidFill>
                  <a:srgbClr val="FFFFFF"/>
                </a:solidFill>
                <a:latin typeface="Carlito"/>
                <a:cs typeface="Carlito"/>
              </a:rPr>
              <a:t> </a:t>
            </a:r>
            <a:r>
              <a:rPr sz="2200" spc="-20" dirty="0">
                <a:solidFill>
                  <a:srgbClr val="FFFFFF"/>
                </a:solidFill>
                <a:latin typeface="Carlito"/>
                <a:cs typeface="Carlito"/>
              </a:rPr>
              <a:t>table</a:t>
            </a:r>
            <a:endParaRPr sz="2200">
              <a:latin typeface="Carlito"/>
              <a:cs typeface="Carlito"/>
            </a:endParaRPr>
          </a:p>
        </p:txBody>
      </p:sp>
      <p:grpSp>
        <p:nvGrpSpPr>
          <p:cNvPr id="28" name="object 27"/>
          <p:cNvGrpSpPr/>
          <p:nvPr/>
        </p:nvGrpSpPr>
        <p:grpSpPr>
          <a:xfrm>
            <a:off x="8682228" y="3656584"/>
            <a:ext cx="2580640" cy="3080385"/>
            <a:chOff x="8438388" y="2965704"/>
            <a:chExt cx="2580640" cy="3080385"/>
          </a:xfrm>
          <a:solidFill>
            <a:schemeClr val="accent3"/>
          </a:solidFill>
        </p:grpSpPr>
        <p:sp>
          <p:nvSpPr>
            <p:cNvPr id="29" name="object 28"/>
            <p:cNvSpPr/>
            <p:nvPr/>
          </p:nvSpPr>
          <p:spPr>
            <a:xfrm>
              <a:off x="8833104" y="2965704"/>
              <a:ext cx="304800" cy="1941576"/>
            </a:xfrm>
            <a:prstGeom prst="rect">
              <a:avLst/>
            </a:prstGeom>
            <a:grpFill/>
          </p:spPr>
          <p:txBody>
            <a:bodyPr wrap="square" lIns="0" tIns="0" rIns="0" bIns="0" rtlCol="0"/>
            <a:p/>
          </p:txBody>
        </p:sp>
        <p:sp>
          <p:nvSpPr>
            <p:cNvPr id="30" name="object 29"/>
            <p:cNvSpPr/>
            <p:nvPr/>
          </p:nvSpPr>
          <p:spPr>
            <a:xfrm>
              <a:off x="8854440" y="2987040"/>
              <a:ext cx="225551" cy="1862327"/>
            </a:xfrm>
            <a:prstGeom prst="rect">
              <a:avLst/>
            </a:prstGeom>
            <a:grpFill/>
          </p:spPr>
          <p:txBody>
            <a:bodyPr wrap="square" lIns="0" tIns="0" rIns="0" bIns="0" rtlCol="0"/>
            <a:p/>
          </p:txBody>
        </p:sp>
        <p:sp>
          <p:nvSpPr>
            <p:cNvPr id="31" name="object 30"/>
            <p:cNvSpPr/>
            <p:nvPr/>
          </p:nvSpPr>
          <p:spPr>
            <a:xfrm>
              <a:off x="8438388" y="4465320"/>
              <a:ext cx="2580131" cy="1580388"/>
            </a:xfrm>
            <a:prstGeom prst="rect">
              <a:avLst/>
            </a:prstGeom>
            <a:grpFill/>
          </p:spPr>
          <p:txBody>
            <a:bodyPr wrap="square" lIns="0" tIns="0" rIns="0" bIns="0" rtlCol="0"/>
            <a:p/>
          </p:txBody>
        </p:sp>
        <p:sp>
          <p:nvSpPr>
            <p:cNvPr id="32" name="object 31"/>
            <p:cNvSpPr/>
            <p:nvPr/>
          </p:nvSpPr>
          <p:spPr>
            <a:xfrm>
              <a:off x="8546592" y="4943855"/>
              <a:ext cx="2363724" cy="673607"/>
            </a:xfrm>
            <a:prstGeom prst="rect">
              <a:avLst/>
            </a:prstGeom>
            <a:grpFill/>
          </p:spPr>
          <p:txBody>
            <a:bodyPr wrap="square" lIns="0" tIns="0" rIns="0" bIns="0" rtlCol="0"/>
            <a:p/>
          </p:txBody>
        </p:sp>
        <p:sp>
          <p:nvSpPr>
            <p:cNvPr id="33" name="object 32"/>
            <p:cNvSpPr/>
            <p:nvPr/>
          </p:nvSpPr>
          <p:spPr>
            <a:xfrm>
              <a:off x="8459724" y="4486656"/>
              <a:ext cx="2500883" cy="1501140"/>
            </a:xfrm>
            <a:prstGeom prst="rect">
              <a:avLst/>
            </a:prstGeom>
            <a:grpFill/>
          </p:spPr>
          <p:txBody>
            <a:bodyPr wrap="square" lIns="0" tIns="0" rIns="0" bIns="0" rtlCol="0"/>
            <a:p/>
          </p:txBody>
        </p:sp>
      </p:grpSp>
      <p:sp>
        <p:nvSpPr>
          <p:cNvPr id="34" name="object 33"/>
          <p:cNvSpPr txBox="1"/>
          <p:nvPr/>
        </p:nvSpPr>
        <p:spPr>
          <a:xfrm>
            <a:off x="8971280" y="5698870"/>
            <a:ext cx="1943735" cy="360680"/>
          </a:xfrm>
          <a:prstGeom prst="rect">
            <a:avLst/>
          </a:prstGeom>
        </p:spPr>
        <p:txBody>
          <a:bodyPr vert="horz" wrap="square" lIns="0" tIns="12065" rIns="0" bIns="0" rtlCol="0">
            <a:spAutoFit/>
          </a:bodyPr>
          <a:p>
            <a:pPr marL="12700">
              <a:lnSpc>
                <a:spcPct val="100000"/>
              </a:lnSpc>
              <a:spcBef>
                <a:spcPts val="95"/>
              </a:spcBef>
            </a:pPr>
            <a:r>
              <a:rPr sz="2200" spc="-40" dirty="0">
                <a:solidFill>
                  <a:srgbClr val="FFFFFF"/>
                </a:solidFill>
                <a:latin typeface="Carlito"/>
                <a:cs typeface="Carlito"/>
              </a:rPr>
              <a:t>Create</a:t>
            </a:r>
            <a:r>
              <a:rPr sz="2200" spc="-70" dirty="0">
                <a:solidFill>
                  <a:srgbClr val="FFFFFF"/>
                </a:solidFill>
                <a:latin typeface="Carlito"/>
                <a:cs typeface="Carlito"/>
              </a:rPr>
              <a:t> </a:t>
            </a:r>
            <a:r>
              <a:rPr sz="2200" spc="-10" dirty="0">
                <a:solidFill>
                  <a:srgbClr val="FFFFFF"/>
                </a:solidFill>
                <a:latin typeface="Carlito"/>
                <a:cs typeface="Carlito"/>
              </a:rPr>
              <a:t>dictionary</a:t>
            </a:r>
            <a:endParaRPr sz="2200">
              <a:latin typeface="Carlito"/>
              <a:cs typeface="Carlito"/>
            </a:endParaRPr>
          </a:p>
        </p:txBody>
      </p:sp>
      <p:grpSp>
        <p:nvGrpSpPr>
          <p:cNvPr id="35" name="object 34"/>
          <p:cNvGrpSpPr/>
          <p:nvPr/>
        </p:nvGrpSpPr>
        <p:grpSpPr>
          <a:xfrm>
            <a:off x="8682228" y="1780540"/>
            <a:ext cx="2580640" cy="3112135"/>
            <a:chOff x="8438388" y="1089660"/>
            <a:chExt cx="2580640" cy="3112135"/>
          </a:xfrm>
          <a:solidFill>
            <a:schemeClr val="accent3"/>
          </a:solidFill>
        </p:grpSpPr>
        <p:sp>
          <p:nvSpPr>
            <p:cNvPr id="36" name="object 35"/>
            <p:cNvSpPr/>
            <p:nvPr/>
          </p:nvSpPr>
          <p:spPr>
            <a:xfrm>
              <a:off x="8833104" y="1089660"/>
              <a:ext cx="304800" cy="1941576"/>
            </a:xfrm>
            <a:prstGeom prst="rect">
              <a:avLst/>
            </a:prstGeom>
            <a:grpFill/>
          </p:spPr>
          <p:txBody>
            <a:bodyPr wrap="square" lIns="0" tIns="0" rIns="0" bIns="0" rtlCol="0"/>
            <a:p/>
          </p:txBody>
        </p:sp>
        <p:sp>
          <p:nvSpPr>
            <p:cNvPr id="37" name="object 36"/>
            <p:cNvSpPr/>
            <p:nvPr/>
          </p:nvSpPr>
          <p:spPr>
            <a:xfrm>
              <a:off x="8854440" y="1110996"/>
              <a:ext cx="225551" cy="1862327"/>
            </a:xfrm>
            <a:prstGeom prst="rect">
              <a:avLst/>
            </a:prstGeom>
            <a:grpFill/>
          </p:spPr>
          <p:txBody>
            <a:bodyPr wrap="square" lIns="0" tIns="0" rIns="0" bIns="0" rtlCol="0"/>
            <a:p/>
          </p:txBody>
        </p:sp>
        <p:sp>
          <p:nvSpPr>
            <p:cNvPr id="38" name="object 37"/>
            <p:cNvSpPr/>
            <p:nvPr/>
          </p:nvSpPr>
          <p:spPr>
            <a:xfrm>
              <a:off x="8438388" y="2589276"/>
              <a:ext cx="2580131" cy="1580388"/>
            </a:xfrm>
            <a:prstGeom prst="rect">
              <a:avLst/>
            </a:prstGeom>
            <a:grpFill/>
          </p:spPr>
          <p:txBody>
            <a:bodyPr wrap="square" lIns="0" tIns="0" rIns="0" bIns="0" rtlCol="0"/>
            <a:p/>
          </p:txBody>
        </p:sp>
        <p:sp>
          <p:nvSpPr>
            <p:cNvPr id="39" name="object 38"/>
            <p:cNvSpPr/>
            <p:nvPr/>
          </p:nvSpPr>
          <p:spPr>
            <a:xfrm>
              <a:off x="8659368" y="2606040"/>
              <a:ext cx="2203704" cy="1595628"/>
            </a:xfrm>
            <a:prstGeom prst="rect">
              <a:avLst/>
            </a:prstGeom>
            <a:grpFill/>
          </p:spPr>
          <p:txBody>
            <a:bodyPr wrap="square" lIns="0" tIns="0" rIns="0" bIns="0" rtlCol="0"/>
            <a:p/>
          </p:txBody>
        </p:sp>
        <p:sp>
          <p:nvSpPr>
            <p:cNvPr id="40" name="object 39"/>
            <p:cNvSpPr/>
            <p:nvPr/>
          </p:nvSpPr>
          <p:spPr>
            <a:xfrm>
              <a:off x="8459724" y="2610612"/>
              <a:ext cx="2500883" cy="1501139"/>
            </a:xfrm>
            <a:prstGeom prst="rect">
              <a:avLst/>
            </a:prstGeom>
            <a:grpFill/>
          </p:spPr>
          <p:txBody>
            <a:bodyPr wrap="square" lIns="0" tIns="0" rIns="0" bIns="0" rtlCol="0"/>
            <a:p/>
          </p:txBody>
        </p:sp>
      </p:grpSp>
      <p:sp>
        <p:nvSpPr>
          <p:cNvPr id="41" name="object 40"/>
          <p:cNvSpPr txBox="1"/>
          <p:nvPr/>
        </p:nvSpPr>
        <p:spPr>
          <a:xfrm>
            <a:off x="9084056" y="3361690"/>
            <a:ext cx="1708150" cy="1170940"/>
          </a:xfrm>
          <a:prstGeom prst="rect">
            <a:avLst/>
          </a:prstGeom>
        </p:spPr>
        <p:txBody>
          <a:bodyPr vert="horz" wrap="square" lIns="0" tIns="40005" rIns="0" bIns="0" rtlCol="0">
            <a:spAutoFit/>
          </a:bodyPr>
          <a:p>
            <a:pPr marL="12700" marR="5080" algn="ctr">
              <a:lnSpc>
                <a:spcPct val="92000"/>
              </a:lnSpc>
              <a:spcBef>
                <a:spcPts val="315"/>
              </a:spcBef>
            </a:pPr>
            <a:r>
              <a:rPr sz="2000" spc="-45" dirty="0">
                <a:solidFill>
                  <a:srgbClr val="FFFFFF"/>
                </a:solidFill>
                <a:latin typeface="Carlito"/>
                <a:cs typeface="Carlito"/>
              </a:rPr>
              <a:t>Iterate</a:t>
            </a:r>
            <a:r>
              <a:rPr sz="2000" spc="-135" dirty="0">
                <a:solidFill>
                  <a:srgbClr val="FFFFFF"/>
                </a:solidFill>
                <a:latin typeface="Carlito"/>
                <a:cs typeface="Carlito"/>
              </a:rPr>
              <a:t> </a:t>
            </a:r>
            <a:r>
              <a:rPr sz="2000" spc="-20" dirty="0">
                <a:solidFill>
                  <a:srgbClr val="FFFFFF"/>
                </a:solidFill>
                <a:latin typeface="Carlito"/>
                <a:cs typeface="Carlito"/>
              </a:rPr>
              <a:t>through  table </a:t>
            </a:r>
            <a:r>
              <a:rPr sz="2000" spc="-5" dirty="0">
                <a:solidFill>
                  <a:srgbClr val="FFFFFF"/>
                </a:solidFill>
                <a:latin typeface="Carlito"/>
                <a:cs typeface="Carlito"/>
              </a:rPr>
              <a:t>cells </a:t>
            </a:r>
            <a:r>
              <a:rPr sz="2000" spc="-30" dirty="0">
                <a:solidFill>
                  <a:srgbClr val="FFFFFF"/>
                </a:solidFill>
                <a:latin typeface="Carlito"/>
                <a:cs typeface="Carlito"/>
              </a:rPr>
              <a:t>to  extract </a:t>
            </a:r>
            <a:r>
              <a:rPr sz="2000" spc="-35" dirty="0">
                <a:solidFill>
                  <a:srgbClr val="FFFFFF"/>
                </a:solidFill>
                <a:latin typeface="Carlito"/>
                <a:cs typeface="Carlito"/>
              </a:rPr>
              <a:t>data </a:t>
            </a:r>
            <a:r>
              <a:rPr sz="2000" spc="-30" dirty="0">
                <a:solidFill>
                  <a:srgbClr val="FFFFFF"/>
                </a:solidFill>
                <a:latin typeface="Carlito"/>
                <a:cs typeface="Carlito"/>
              </a:rPr>
              <a:t>to  </a:t>
            </a:r>
            <a:r>
              <a:rPr sz="2000" spc="-10" dirty="0">
                <a:solidFill>
                  <a:srgbClr val="FFFFFF"/>
                </a:solidFill>
                <a:latin typeface="Carlito"/>
                <a:cs typeface="Carlito"/>
              </a:rPr>
              <a:t>dictionary</a:t>
            </a:r>
            <a:endParaRPr sz="2000">
              <a:latin typeface="Carlito"/>
              <a:cs typeface="Carlito"/>
            </a:endParaRPr>
          </a:p>
        </p:txBody>
      </p:sp>
      <p:grpSp>
        <p:nvGrpSpPr>
          <p:cNvPr id="42" name="object 41"/>
          <p:cNvGrpSpPr/>
          <p:nvPr/>
        </p:nvGrpSpPr>
        <p:grpSpPr>
          <a:xfrm>
            <a:off x="8682228" y="1404111"/>
            <a:ext cx="2580640" cy="1580515"/>
            <a:chOff x="8438388" y="713231"/>
            <a:chExt cx="2580640" cy="1580515"/>
          </a:xfrm>
          <a:solidFill>
            <a:schemeClr val="accent3"/>
          </a:solidFill>
        </p:grpSpPr>
        <p:sp>
          <p:nvSpPr>
            <p:cNvPr id="43" name="object 42"/>
            <p:cNvSpPr/>
            <p:nvPr/>
          </p:nvSpPr>
          <p:spPr>
            <a:xfrm>
              <a:off x="8438388" y="713231"/>
              <a:ext cx="2580131" cy="1580388"/>
            </a:xfrm>
            <a:prstGeom prst="rect">
              <a:avLst/>
            </a:prstGeom>
            <a:grpFill/>
          </p:spPr>
          <p:txBody>
            <a:bodyPr wrap="square" lIns="0" tIns="0" rIns="0" bIns="0" rtlCol="0"/>
            <a:p/>
          </p:txBody>
        </p:sp>
        <p:sp>
          <p:nvSpPr>
            <p:cNvPr id="44" name="object 43"/>
            <p:cNvSpPr/>
            <p:nvPr/>
          </p:nvSpPr>
          <p:spPr>
            <a:xfrm>
              <a:off x="8525256" y="1037843"/>
              <a:ext cx="2468879" cy="981455"/>
            </a:xfrm>
            <a:prstGeom prst="rect">
              <a:avLst/>
            </a:prstGeom>
            <a:grpFill/>
          </p:spPr>
          <p:txBody>
            <a:bodyPr wrap="square" lIns="0" tIns="0" rIns="0" bIns="0" rtlCol="0"/>
            <a:p/>
          </p:txBody>
        </p:sp>
        <p:sp>
          <p:nvSpPr>
            <p:cNvPr id="45" name="object 44"/>
            <p:cNvSpPr/>
            <p:nvPr/>
          </p:nvSpPr>
          <p:spPr>
            <a:xfrm>
              <a:off x="8459724" y="734567"/>
              <a:ext cx="2500883" cy="1501139"/>
            </a:xfrm>
            <a:prstGeom prst="rect">
              <a:avLst/>
            </a:prstGeom>
            <a:grpFill/>
          </p:spPr>
          <p:txBody>
            <a:bodyPr wrap="square" lIns="0" tIns="0" rIns="0" bIns="0" rtlCol="0"/>
            <a:p/>
          </p:txBody>
        </p:sp>
      </p:grpSp>
      <p:sp>
        <p:nvSpPr>
          <p:cNvPr id="46" name="object 45"/>
          <p:cNvSpPr txBox="1"/>
          <p:nvPr/>
        </p:nvSpPr>
        <p:spPr>
          <a:xfrm>
            <a:off x="8949944" y="1791970"/>
            <a:ext cx="1983105" cy="668020"/>
          </a:xfrm>
          <a:prstGeom prst="rect">
            <a:avLst/>
          </a:prstGeom>
        </p:spPr>
        <p:txBody>
          <a:bodyPr vert="horz" wrap="square" lIns="0" tIns="45719" rIns="0" bIns="0" rtlCol="0">
            <a:spAutoFit/>
          </a:bodyPr>
          <a:p>
            <a:pPr marL="384175" marR="5080" indent="-372110">
              <a:lnSpc>
                <a:spcPts val="2420"/>
              </a:lnSpc>
              <a:spcBef>
                <a:spcPts val="360"/>
              </a:spcBef>
            </a:pPr>
            <a:r>
              <a:rPr sz="2200" spc="-20" dirty="0">
                <a:solidFill>
                  <a:srgbClr val="FFFFFF"/>
                </a:solidFill>
                <a:latin typeface="Carlito"/>
                <a:cs typeface="Carlito"/>
              </a:rPr>
              <a:t>Cast </a:t>
            </a:r>
            <a:r>
              <a:rPr sz="2200" spc="-5" dirty="0">
                <a:solidFill>
                  <a:srgbClr val="FFFFFF"/>
                </a:solidFill>
                <a:latin typeface="Carlito"/>
                <a:cs typeface="Carlito"/>
              </a:rPr>
              <a:t>dictionary</a:t>
            </a:r>
            <a:r>
              <a:rPr sz="2200" spc="-135" dirty="0">
                <a:solidFill>
                  <a:srgbClr val="FFFFFF"/>
                </a:solidFill>
                <a:latin typeface="Carlito"/>
                <a:cs typeface="Carlito"/>
              </a:rPr>
              <a:t> </a:t>
            </a:r>
            <a:r>
              <a:rPr sz="2200" spc="-60" dirty="0">
                <a:solidFill>
                  <a:srgbClr val="FFFFFF"/>
                </a:solidFill>
                <a:latin typeface="Carlito"/>
                <a:cs typeface="Carlito"/>
              </a:rPr>
              <a:t>to  </a:t>
            </a:r>
            <a:r>
              <a:rPr sz="2200" spc="-30" dirty="0">
                <a:solidFill>
                  <a:srgbClr val="FFFFFF"/>
                </a:solidFill>
                <a:latin typeface="Carlito"/>
                <a:cs typeface="Carlito"/>
              </a:rPr>
              <a:t>DataFrame</a:t>
            </a:r>
            <a:endParaRPr sz="2200">
              <a:latin typeface="Carlito"/>
              <a:cs typeface="Carlito"/>
            </a:endParaRPr>
          </a:p>
        </p:txBody>
      </p:sp>
      <p:grpSp>
        <p:nvGrpSpPr>
          <p:cNvPr id="47" name="object 2"/>
          <p:cNvGrpSpPr/>
          <p:nvPr/>
        </p:nvGrpSpPr>
        <p:grpSpPr>
          <a:xfrm>
            <a:off x="504825" y="1403350"/>
            <a:ext cx="3670300" cy="5275580"/>
            <a:chOff x="0" y="0"/>
            <a:chExt cx="4104004" cy="6858000"/>
          </a:xfrm>
          <a:solidFill>
            <a:schemeClr val="accent3"/>
          </a:solidFill>
        </p:grpSpPr>
        <p:sp>
          <p:nvSpPr>
            <p:cNvPr id="48" name="object 3"/>
            <p:cNvSpPr/>
            <p:nvPr/>
          </p:nvSpPr>
          <p:spPr>
            <a:xfrm>
              <a:off x="0" y="0"/>
              <a:ext cx="4050665" cy="6858000"/>
            </a:xfrm>
            <a:custGeom>
              <a:avLst/>
              <a:gdLst/>
              <a:ahLst/>
              <a:cxnLst/>
              <a:rect l="l" t="t" r="r" b="b"/>
              <a:pathLst>
                <a:path w="4050665" h="6858000">
                  <a:moveTo>
                    <a:pt x="4050284" y="0"/>
                  </a:moveTo>
                  <a:lnTo>
                    <a:pt x="0" y="0"/>
                  </a:lnTo>
                  <a:lnTo>
                    <a:pt x="0" y="6858000"/>
                  </a:lnTo>
                  <a:lnTo>
                    <a:pt x="4050284" y="6858000"/>
                  </a:lnTo>
                  <a:lnTo>
                    <a:pt x="4050284" y="0"/>
                  </a:lnTo>
                  <a:close/>
                </a:path>
              </a:pathLst>
            </a:custGeom>
            <a:grpFill/>
          </p:spPr>
          <p:txBody>
            <a:bodyPr wrap="square" lIns="0" tIns="0" rIns="0" bIns="0" rtlCol="0"/>
            <a:p/>
          </p:txBody>
        </p:sp>
        <p:sp>
          <p:nvSpPr>
            <p:cNvPr id="49" name="object 4"/>
            <p:cNvSpPr/>
            <p:nvPr/>
          </p:nvSpPr>
          <p:spPr>
            <a:xfrm>
              <a:off x="4040123" y="0"/>
              <a:ext cx="64135" cy="6858000"/>
            </a:xfrm>
            <a:custGeom>
              <a:avLst/>
              <a:gdLst/>
              <a:ahLst/>
              <a:cxnLst/>
              <a:rect l="l" t="t" r="r" b="b"/>
              <a:pathLst>
                <a:path w="64135" h="6858000">
                  <a:moveTo>
                    <a:pt x="63880" y="0"/>
                  </a:moveTo>
                  <a:lnTo>
                    <a:pt x="0" y="0"/>
                  </a:lnTo>
                  <a:lnTo>
                    <a:pt x="0" y="6858000"/>
                  </a:lnTo>
                  <a:lnTo>
                    <a:pt x="63880" y="6858000"/>
                  </a:lnTo>
                  <a:lnTo>
                    <a:pt x="63880" y="0"/>
                  </a:lnTo>
                  <a:close/>
                </a:path>
              </a:pathLst>
            </a:custGeom>
            <a:grpFill/>
          </p:spPr>
          <p:txBody>
            <a:bodyPr wrap="square" lIns="0" tIns="0" rIns="0" bIns="0" rtlCol="0"/>
            <a:p/>
          </p:txBody>
        </p:sp>
      </p:grpSp>
      <p:sp>
        <p:nvSpPr>
          <p:cNvPr id="50" name="object 5"/>
          <p:cNvSpPr txBox="1"/>
          <p:nvPr/>
        </p:nvSpPr>
        <p:spPr>
          <a:xfrm>
            <a:off x="535635" y="1882902"/>
            <a:ext cx="3016885" cy="1042035"/>
          </a:xfrm>
          <a:prstGeom prst="rect">
            <a:avLst/>
          </a:prstGeom>
        </p:spPr>
        <p:txBody>
          <a:bodyPr vert="horz" wrap="square" lIns="0" tIns="12700" rIns="0" bIns="0" rtlCol="0">
            <a:spAutoFit/>
          </a:bodyPr>
          <a:p>
            <a:pPr marL="12700">
              <a:lnSpc>
                <a:spcPts val="4015"/>
              </a:lnSpc>
              <a:spcBef>
                <a:spcPts val="100"/>
              </a:spcBef>
            </a:pPr>
            <a:r>
              <a:rPr sz="3600" spc="-280" dirty="0">
                <a:solidFill>
                  <a:srgbClr val="FFFFFF"/>
                </a:solidFill>
                <a:latin typeface="Arial" panose="020B0604020202020204"/>
                <a:cs typeface="Arial" panose="020B0604020202020204"/>
              </a:rPr>
              <a:t>Data </a:t>
            </a:r>
            <a:r>
              <a:rPr sz="3600" spc="-185" dirty="0">
                <a:solidFill>
                  <a:srgbClr val="FFFFFF"/>
                </a:solidFill>
                <a:latin typeface="Arial" panose="020B0604020202020204"/>
                <a:cs typeface="Arial" panose="020B0604020202020204"/>
              </a:rPr>
              <a:t>Collection</a:t>
            </a:r>
            <a:r>
              <a:rPr sz="3600" spc="-525" dirty="0">
                <a:solidFill>
                  <a:srgbClr val="FFFFFF"/>
                </a:solidFill>
                <a:latin typeface="Arial" panose="020B0604020202020204"/>
                <a:cs typeface="Arial" panose="020B0604020202020204"/>
              </a:rPr>
              <a:t> </a:t>
            </a:r>
            <a:r>
              <a:rPr sz="3600" spc="-210" dirty="0">
                <a:solidFill>
                  <a:srgbClr val="FFFFFF"/>
                </a:solidFill>
                <a:latin typeface="Arial" panose="020B0604020202020204"/>
                <a:cs typeface="Arial" panose="020B0604020202020204"/>
              </a:rPr>
              <a:t>–</a:t>
            </a:r>
            <a:endParaRPr sz="3600">
              <a:latin typeface="Arial" panose="020B0604020202020204"/>
              <a:cs typeface="Arial" panose="020B0604020202020204"/>
            </a:endParaRPr>
          </a:p>
          <a:p>
            <a:pPr marL="12700">
              <a:lnSpc>
                <a:spcPts val="4015"/>
              </a:lnSpc>
            </a:pPr>
            <a:r>
              <a:rPr sz="3600" spc="-425" dirty="0">
                <a:solidFill>
                  <a:srgbClr val="FFFFFF"/>
                </a:solidFill>
                <a:latin typeface="Arial" panose="020B0604020202020204"/>
                <a:cs typeface="Arial" panose="020B0604020202020204"/>
              </a:rPr>
              <a:t>S</a:t>
            </a:r>
            <a:r>
              <a:rPr lang="en-US" sz="3600" spc="-425" dirty="0">
                <a:solidFill>
                  <a:srgbClr val="FFFFFF"/>
                </a:solidFill>
                <a:latin typeface="Arial" panose="020B0604020202020204"/>
                <a:cs typeface="Arial" panose="020B0604020202020204"/>
              </a:rPr>
              <a:t>craping</a:t>
            </a:r>
            <a:endParaRPr lang="en-US" sz="3600" spc="-425" dirty="0">
              <a:solidFill>
                <a:srgbClr val="FFFFFF"/>
              </a:solidFill>
              <a:latin typeface="Arial" panose="020B0604020202020204"/>
              <a:cs typeface="Arial" panose="020B0604020202020204"/>
            </a:endParaRPr>
          </a:p>
        </p:txBody>
      </p:sp>
      <p:sp>
        <p:nvSpPr>
          <p:cNvPr id="57" name="object 53"/>
          <p:cNvSpPr txBox="1"/>
          <p:nvPr/>
        </p:nvSpPr>
        <p:spPr>
          <a:xfrm>
            <a:off x="535940" y="4953000"/>
            <a:ext cx="1356360" cy="243205"/>
          </a:xfrm>
          <a:prstGeom prst="rect">
            <a:avLst/>
          </a:prstGeom>
        </p:spPr>
        <p:txBody>
          <a:bodyPr vert="horz" wrap="square" lIns="0" tIns="12700" rIns="0" bIns="0" rtlCol="0">
            <a:spAutoFit/>
          </a:bodyPr>
          <a:p>
            <a:pPr marL="12700">
              <a:lnSpc>
                <a:spcPct val="100000"/>
              </a:lnSpc>
              <a:spcBef>
                <a:spcPts val="100"/>
              </a:spcBef>
            </a:pPr>
            <a:r>
              <a:rPr sz="1500" u="sng" spc="-5" dirty="0">
                <a:solidFill>
                  <a:srgbClr val="FFFFFF"/>
                </a:solidFill>
                <a:uFill>
                  <a:solidFill>
                    <a:srgbClr val="FFFFFF"/>
                  </a:solidFill>
                </a:uFill>
                <a:latin typeface="Carlito"/>
                <a:cs typeface="Carlito"/>
              </a:rPr>
              <a:t>GitHub</a:t>
            </a:r>
            <a:r>
              <a:rPr lang="en-US" sz="1500" u="sng" spc="-5" dirty="0">
                <a:solidFill>
                  <a:srgbClr val="FFFFFF"/>
                </a:solidFill>
                <a:uFill>
                  <a:solidFill>
                    <a:srgbClr val="FFFFFF"/>
                  </a:solidFill>
                </a:uFill>
                <a:latin typeface="Carlito"/>
                <a:cs typeface="Carlito"/>
              </a:rPr>
              <a:t> </a:t>
            </a:r>
            <a:r>
              <a:rPr sz="1500" u="sng" spc="-155" dirty="0">
                <a:solidFill>
                  <a:srgbClr val="FFFFFF"/>
                </a:solidFill>
                <a:uFill>
                  <a:solidFill>
                    <a:srgbClr val="FFFFFF"/>
                  </a:solidFill>
                </a:uFill>
                <a:latin typeface="Carlito"/>
                <a:cs typeface="Carlito"/>
              </a:rPr>
              <a:t> </a:t>
            </a:r>
            <a:r>
              <a:rPr sz="1500" u="sng" dirty="0">
                <a:solidFill>
                  <a:srgbClr val="FFFFFF"/>
                </a:solidFill>
                <a:uFill>
                  <a:solidFill>
                    <a:srgbClr val="FFFFFF"/>
                  </a:solidFill>
                </a:uFill>
                <a:latin typeface="Carlito"/>
                <a:cs typeface="Carlito"/>
              </a:rPr>
              <a:t>url:</a:t>
            </a:r>
            <a:endParaRPr sz="1500">
              <a:latin typeface="Carlito"/>
              <a:cs typeface="Carlito"/>
            </a:endParaRPr>
          </a:p>
        </p:txBody>
      </p:sp>
      <p:sp>
        <p:nvSpPr>
          <p:cNvPr id="58" name="object 54"/>
          <p:cNvSpPr txBox="1"/>
          <p:nvPr/>
        </p:nvSpPr>
        <p:spPr>
          <a:xfrm>
            <a:off x="535635" y="5337428"/>
            <a:ext cx="2988945" cy="1063625"/>
          </a:xfrm>
          <a:prstGeom prst="rect">
            <a:avLst/>
          </a:prstGeom>
        </p:spPr>
        <p:txBody>
          <a:bodyPr vert="horz" wrap="square" lIns="0" tIns="38100" rIns="0" bIns="0" rtlCol="0">
            <a:spAutoFit/>
          </a:bodyPr>
          <a:p>
            <a:pPr marL="12700" marR="5080">
              <a:lnSpc>
                <a:spcPct val="89000"/>
              </a:lnSpc>
              <a:spcBef>
                <a:spcPts val="300"/>
              </a:spcBef>
            </a:pPr>
            <a:r>
              <a:rPr lang="en-IN" sz="1500" u="sng" spc="-10" dirty="0">
                <a:solidFill>
                  <a:schemeClr val="bg1"/>
                </a:solidFill>
                <a:uFill>
                  <a:solidFill>
                    <a:srgbClr val="2996E1"/>
                  </a:solidFill>
                </a:uFill>
                <a:latin typeface="Carlito"/>
                <a:cs typeface="Carlito"/>
                <a:hlinkClick r:id="rId2"/>
              </a:rPr>
              <a:t>https://github.com/elugabriel/data-science-capstone-project/blob/main/Data%20Collection%20with%20Web%20Scraping.ipynb</a:t>
            </a:r>
            <a:endParaRPr lang="en-IN" sz="1500" u="sng" spc="-10" dirty="0">
              <a:solidFill>
                <a:schemeClr val="bg1"/>
              </a:solidFill>
              <a:uFill>
                <a:solidFill>
                  <a:srgbClr val="2996E1"/>
                </a:solidFill>
              </a:uFill>
              <a:latin typeface="Carlito"/>
              <a:cs typeface="Carlito"/>
            </a:endParaRPr>
          </a:p>
        </p:txBody>
      </p:sp>
    </p:spTree>
  </p:cSld>
  <p:clrMapOvr>
    <a:masterClrMapping/>
  </p:clrMapOvr>
</p:sld>
</file>

<file path=ppt/theme/theme1.xml><?xml version="1.0" encoding="utf-8"?>
<a:theme xmlns:a="http://schemas.openxmlformats.org/drawingml/2006/main" name="Custom Design">
  <a:themeElements>
    <a:clrScheme na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10247</Words>
  <Application>WPS Presentation</Application>
  <PresentationFormat>Widescreen</PresentationFormat>
  <Paragraphs>373</Paragraphs>
  <Slides>46</Slides>
  <Notes>4</Notes>
  <HiddenSlides>0</HiddenSlides>
  <MMClips>0</MMClips>
  <ScaleCrop>false</ScaleCrop>
  <HeadingPairs>
    <vt:vector size="6" baseType="variant">
      <vt:variant>
        <vt:lpstr>已用的字体</vt:lpstr>
      </vt:variant>
      <vt:variant>
        <vt:i4>26</vt:i4>
      </vt:variant>
      <vt:variant>
        <vt:lpstr>主题</vt:lpstr>
      </vt:variant>
      <vt:variant>
        <vt:i4>1</vt:i4>
      </vt:variant>
      <vt:variant>
        <vt:lpstr>幻灯片标题</vt:lpstr>
      </vt:variant>
      <vt:variant>
        <vt:i4>46</vt:i4>
      </vt:variant>
    </vt:vector>
  </HeadingPairs>
  <TitlesOfParts>
    <vt:vector size="73" baseType="lpstr">
      <vt:lpstr>Arial</vt:lpstr>
      <vt:lpstr>SimSun</vt:lpstr>
      <vt:lpstr>Wingdings</vt:lpstr>
      <vt:lpstr>Abadi</vt:lpstr>
      <vt:lpstr>IBM Plex Mono SemiBold</vt:lpstr>
      <vt:lpstr>Hack</vt:lpstr>
      <vt:lpstr>Abadi</vt:lpstr>
      <vt:lpstr>Quicksand Light</vt:lpstr>
      <vt:lpstr>SF Pro</vt:lpstr>
      <vt:lpstr>Arial</vt:lpstr>
      <vt:lpstr>IBM Plex Mono Text</vt:lpstr>
      <vt:lpstr>Microsoft YaHei</vt:lpstr>
      <vt:lpstr>Droid Sans Fallback</vt:lpstr>
      <vt:lpstr>Arial Unicode MS</vt:lpstr>
      <vt:lpstr>Calibri</vt:lpstr>
      <vt:lpstr>Trebuchet MS</vt:lpstr>
      <vt:lpstr>Calibri</vt:lpstr>
      <vt:lpstr>Times New Roman</vt:lpstr>
      <vt:lpstr>Carlito</vt:lpstr>
      <vt:lpstr>Calibri Light</vt:lpstr>
      <vt:lpstr>Webdings</vt:lpstr>
      <vt:lpstr>Wingdings</vt:lpstr>
      <vt:lpstr>Arial Black</vt:lpstr>
      <vt:lpstr>Comic Sans MS</vt:lpstr>
      <vt:lpstr>DejaVu Sans Light</vt:lpstr>
      <vt:lpstr>Fira Code</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Filter data to only  include Falcon 9  launches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gabriel</cp:lastModifiedBy>
  <cp:revision>203</cp:revision>
  <dcterms:created xsi:type="dcterms:W3CDTF">2023-03-04T03:47:28Z</dcterms:created>
  <dcterms:modified xsi:type="dcterms:W3CDTF">2023-03-04T03:47:28Z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
  </property>
  <property fmtid="{D5CDD505-2E9C-101B-9397-08002B2CF9AE}" pid="4" name="KSOProductBuildVer">
    <vt:lpwstr>1033-11.1.0.11664</vt:lpwstr>
  </property>
</Properties>
</file>